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9" r:id="rId4"/>
    <p:sldMasterId id="2147483670" r:id="rId5"/>
  </p:sldMasterIdLst>
  <p:notesMasterIdLst>
    <p:notesMasterId r:id="rId33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82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</p:sldIdLst>
  <p:sldSz cx="9144000" cy="5143500" type="screen16x9"/>
  <p:notesSz cx="6858000" cy="9144000"/>
  <p:embeddedFontLst>
    <p:embeddedFont>
      <p:font typeface="Cabin" panose="020B0604020202020204" charset="0"/>
      <p:regular r:id="rId34"/>
      <p:bold r:id="rId35"/>
      <p:italic r:id="rId36"/>
      <p:boldItalic r:id="rId37"/>
    </p:embeddedFont>
    <p:embeddedFont>
      <p:font typeface="Century Gothic" panose="020B0502020202020204" pitchFamily="34" charset="0"/>
      <p:regular r:id="rId38"/>
      <p:bold r:id="rId39"/>
      <p:italic r:id="rId40"/>
      <p:boldItalic r:id="rId41"/>
    </p:embeddedFont>
    <p:embeddedFont>
      <p:font typeface="Impact" panose="020B0806030902050204" pitchFamily="34" charset="0"/>
      <p:regular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0B02496-5BA8-4478-A70F-001A337F26DF}">
  <a:tblStyle styleId="{70B02496-5BA8-4478-A70F-001A337F26D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02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font" Target="fonts/font6.fntdata"/><Relationship Id="rId21" Type="http://schemas.openxmlformats.org/officeDocument/2006/relationships/slide" Target="slides/slide16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font" Target="fonts/font3.fntdata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font" Target="fonts/font2.fntdata"/><Relationship Id="rId43" Type="http://schemas.openxmlformats.org/officeDocument/2006/relationships/presProps" Target="presProps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tableStyles" Target="tableStyles.xml"/><Relationship Id="rId20" Type="http://schemas.openxmlformats.org/officeDocument/2006/relationships/slide" Target="slides/slide15.xml"/><Relationship Id="rId41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Insert cover image and use transparency settings to fade image.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64bcfa9513_0_5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64bcfa9513_0_5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64bcfa9513_0_3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64bcfa9513_0_3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64bcfa9513_0_4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64bcfa9513_0_4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3e5c105cef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3e5c105cef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3e5c105cef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3e5c105cef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Learning Objectives contain </a:t>
            </a:r>
            <a:r>
              <a:rPr lang="en-GB" b="1">
                <a:solidFill>
                  <a:schemeClr val="dk1"/>
                </a:solidFill>
              </a:rPr>
              <a:t>concepts </a:t>
            </a:r>
            <a:r>
              <a:rPr lang="en-GB">
                <a:solidFill>
                  <a:schemeClr val="dk1"/>
                </a:solidFill>
              </a:rPr>
              <a:t>(nouns, big ideas), </a:t>
            </a:r>
            <a:r>
              <a:rPr lang="en-GB" b="1">
                <a:solidFill>
                  <a:schemeClr val="dk1"/>
                </a:solidFill>
              </a:rPr>
              <a:t>skills </a:t>
            </a:r>
            <a:r>
              <a:rPr lang="en-GB">
                <a:solidFill>
                  <a:schemeClr val="dk1"/>
                </a:solidFill>
              </a:rPr>
              <a:t>(verbs, measurable behaviours) and sometimes </a:t>
            </a:r>
            <a:r>
              <a:rPr lang="en-GB" b="1">
                <a:solidFill>
                  <a:schemeClr val="dk1"/>
                </a:solidFill>
              </a:rPr>
              <a:t>context </a:t>
            </a:r>
            <a:r>
              <a:rPr lang="en-GB">
                <a:solidFill>
                  <a:schemeClr val="dk1"/>
                </a:solidFill>
              </a:rPr>
              <a:t>(restricting or targeting conditions).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●Example: Students will be able to </a:t>
            </a:r>
            <a:r>
              <a:rPr lang="en-GB" b="1">
                <a:solidFill>
                  <a:schemeClr val="dk1"/>
                </a:solidFill>
              </a:rPr>
              <a:t>describe</a:t>
            </a:r>
            <a:r>
              <a:rPr lang="en-GB">
                <a:solidFill>
                  <a:schemeClr val="dk1"/>
                </a:solidFill>
              </a:rPr>
              <a:t> the concept of </a:t>
            </a:r>
            <a:r>
              <a:rPr lang="en-GB" b="1">
                <a:solidFill>
                  <a:schemeClr val="dk1"/>
                </a:solidFill>
              </a:rPr>
              <a:t>density </a:t>
            </a:r>
            <a:r>
              <a:rPr lang="en-GB">
                <a:solidFill>
                  <a:schemeClr val="dk1"/>
                </a:solidFill>
              </a:rPr>
              <a:t>and apply it to </a:t>
            </a:r>
            <a:r>
              <a:rPr lang="en-GB" b="1">
                <a:solidFill>
                  <a:schemeClr val="dk1"/>
                </a:solidFill>
              </a:rPr>
              <a:t>floating and sinking.</a:t>
            </a:r>
            <a:endParaRPr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●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Success criteria are specific measurable outcomes that if met mean that the student has met the learning objective.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Examples: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•Students will be able to compare densities of substances using mass and volume.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•Students will be able to identify whether a solid or liquid will float or sink in a liquid based on their densities.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64bcfa9513_1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64bcfa9513_1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64bcfa9513_1_3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64bcfa9513_1_3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64bcfa9513_1_4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64bcfa9513_1_4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64bcfa9513_1_4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64bcfa9513_1_4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64bcfa9513_1_4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64bcfa9513_1_4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43f8bd1c12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43f8bd1c12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64bcfa9513_1_4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64bcfa9513_1_4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64bcfa9513_1_4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64bcfa9513_1_4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64bcfa9513_1_5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64bcfa9513_1_5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3e5c105cef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3e5c105cef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 has two lots of Kingdom - Is missing order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64bcfa9513_1_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64bcfa9513_1_2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64bcfa9513_1_3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64bcfa9513_1_3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3e5c105cef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3e5c105cef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Please include tasks/questions here rather than just referring to a worksheet. This will save on photocopying and facilitate sharing with other schools.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Try and build tasks/questions which escalate through Bloom’s Taxonomy. This will help with differentiation.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3e5c105cef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3e5c105cef_0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64bcfa9513_0_2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64bcfa9513_0_2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64bcfa9513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64bcfa9513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64bcfa9513_0_3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64bcfa9513_0_3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64bcfa9513_0_3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64bcfa9513_0_3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64bcfa9513_0_2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64bcfa9513_0_2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64bcfa9513_0_2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64bcfa9513_0_2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64bcfa9513_0_4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64bcfa9513_0_4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600"/>
              <a:buFont typeface="Century Gothic"/>
              <a:buNone/>
              <a:defRPr sz="6600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Century Gothic"/>
              <a:buNone/>
              <a:defRPr sz="32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4" name="Google Shape;14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769825" y="4467425"/>
            <a:ext cx="1251325" cy="58925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2"/>
          <p:cNvSpPr txBox="1"/>
          <p:nvPr/>
        </p:nvSpPr>
        <p:spPr>
          <a:xfrm>
            <a:off x="191000" y="4663075"/>
            <a:ext cx="2571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entury Gothic"/>
                <a:ea typeface="Century Gothic"/>
                <a:cs typeface="Century Gothic"/>
                <a:sym typeface="Century Gothic"/>
              </a:rPr>
              <a:t>Science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kill Closure">
  <p:cSld name="BLANK_1_1_1_1_1_1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9" name="Google Shape;59;p11"/>
          <p:cNvSpPr txBox="1"/>
          <p:nvPr/>
        </p:nvSpPr>
        <p:spPr>
          <a:xfrm rot="-5400000">
            <a:off x="-667850" y="2399550"/>
            <a:ext cx="17718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SKILL CLOSURE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0" name="Google Shape;60;p11"/>
          <p:cNvSpPr/>
          <p:nvPr/>
        </p:nvSpPr>
        <p:spPr>
          <a:xfrm>
            <a:off x="45850" y="231925"/>
            <a:ext cx="6680400" cy="423000"/>
          </a:xfrm>
          <a:prstGeom prst="rect">
            <a:avLst/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11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1"/>
          <p:cNvSpPr txBox="1">
            <a:spLocks noGrp="1"/>
          </p:cNvSpPr>
          <p:nvPr>
            <p:ph type="body" idx="2"/>
          </p:nvPr>
        </p:nvSpPr>
        <p:spPr>
          <a:xfrm>
            <a:off x="552550" y="767450"/>
            <a:ext cx="6173700" cy="415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dependent Practice">
  <p:cSld name="BLANK_1_1_1_1_1_1_1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5" name="Google Shape;65;p12"/>
          <p:cNvSpPr txBox="1"/>
          <p:nvPr/>
        </p:nvSpPr>
        <p:spPr>
          <a:xfrm rot="-5400000">
            <a:off x="-1128800" y="2670800"/>
            <a:ext cx="26937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INDEPENDENT PRACTICE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6" name="Google Shape;66;p12"/>
          <p:cNvSpPr/>
          <p:nvPr/>
        </p:nvSpPr>
        <p:spPr>
          <a:xfrm>
            <a:off x="45850" y="231925"/>
            <a:ext cx="6680400" cy="423000"/>
          </a:xfrm>
          <a:prstGeom prst="rect">
            <a:avLst/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12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2"/>
          <p:cNvSpPr txBox="1">
            <a:spLocks noGrp="1"/>
          </p:cNvSpPr>
          <p:nvPr>
            <p:ph type="body" idx="2"/>
          </p:nvPr>
        </p:nvSpPr>
        <p:spPr>
          <a:xfrm>
            <a:off x="552550" y="1937350"/>
            <a:ext cx="6173700" cy="298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3"/>
          <p:cNvSpPr txBox="1">
            <a:spLocks noGrp="1"/>
          </p:cNvSpPr>
          <p:nvPr>
            <p:ph type="title"/>
          </p:nvPr>
        </p:nvSpPr>
        <p:spPr>
          <a:xfrm>
            <a:off x="938759" y="286789"/>
            <a:ext cx="7633800" cy="11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Font typeface="Impact"/>
              <a:buNone/>
              <a:defRPr sz="3800" b="0" i="0" u="none" strike="noStrike" cap="none">
                <a:solidFill>
                  <a:schemeClr val="dk2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body" idx="1"/>
          </p:nvPr>
        </p:nvSpPr>
        <p:spPr>
          <a:xfrm>
            <a:off x="938759" y="1714501"/>
            <a:ext cx="7633800" cy="26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2385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914400" marR="0" lvl="1" indent="-317500" algn="l" rtl="0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bin"/>
              <a:buChar char="–"/>
              <a:defRPr sz="1400" b="0" i="0" u="none" strike="noStrike" cap="non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1371600" marR="0" lvl="2" indent="-304800" algn="l" rtl="0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828800" marR="0" lvl="3" indent="-298450" algn="l" rtl="0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bin"/>
              <a:buChar char="–"/>
              <a:defRPr sz="1100" b="0" i="0" u="none" strike="noStrike" cap="non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2286000" marR="0" lvl="4" indent="-298450" algn="l" rtl="0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743200" marR="0" lvl="5" indent="-298450" algn="l" rtl="0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bin"/>
              <a:buChar char="–"/>
              <a:defRPr sz="1100" b="0" i="0" u="none" strike="noStrike" cap="non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3200400" marR="0" lvl="6" indent="-298450" algn="l" rtl="0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657600" marR="0" lvl="7" indent="-298450" algn="l" rtl="0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bin"/>
              <a:buChar char="–"/>
              <a:defRPr sz="1100" b="0" i="0" u="none" strike="noStrike" cap="non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4114800" marR="0" lvl="8" indent="-298450" algn="l" rtl="0">
              <a:lnSpc>
                <a:spcPct val="11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dt" idx="10"/>
          </p:nvPr>
        </p:nvSpPr>
        <p:spPr>
          <a:xfrm>
            <a:off x="938759" y="4781759"/>
            <a:ext cx="17472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ftr" idx="11"/>
          </p:nvPr>
        </p:nvSpPr>
        <p:spPr>
          <a:xfrm>
            <a:off x="3028950" y="4781759"/>
            <a:ext cx="3086100" cy="25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74" name="Google Shape;74;p13"/>
          <p:cNvSpPr txBox="1">
            <a:spLocks noGrp="1"/>
          </p:cNvSpPr>
          <p:nvPr>
            <p:ph type="sldNum" idx="12"/>
          </p:nvPr>
        </p:nvSpPr>
        <p:spPr>
          <a:xfrm>
            <a:off x="6457951" y="4781759"/>
            <a:ext cx="2114400" cy="25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600"/>
              <a:buFont typeface="Century Gothic"/>
              <a:buNone/>
              <a:defRPr sz="6600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82" name="Google Shape;82;p1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Century Gothic"/>
              <a:buNone/>
              <a:defRPr sz="32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83" name="Google Shape;83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84" name="Google Shape;84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769825" y="4467425"/>
            <a:ext cx="1251325" cy="58925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5"/>
          <p:cNvSpPr txBox="1"/>
          <p:nvPr/>
        </p:nvSpPr>
        <p:spPr>
          <a:xfrm>
            <a:off x="191000" y="4663075"/>
            <a:ext cx="2571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entury Gothic"/>
                <a:ea typeface="Century Gothic"/>
                <a:cs typeface="Century Gothic"/>
                <a:sym typeface="Century Gothic"/>
              </a:rPr>
              <a:t>Science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aily Review" type="blank">
  <p:cSld name="BLANK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8" name="Google Shape;88;p16"/>
          <p:cNvSpPr txBox="1"/>
          <p:nvPr/>
        </p:nvSpPr>
        <p:spPr>
          <a:xfrm rot="-5400000">
            <a:off x="-569675" y="2399550"/>
            <a:ext cx="15891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DAILY REVIEW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9" name="Google Shape;89;p16"/>
          <p:cNvSpPr txBox="1">
            <a:spLocks noGrp="1"/>
          </p:cNvSpPr>
          <p:nvPr>
            <p:ph type="body" idx="1"/>
          </p:nvPr>
        </p:nvSpPr>
        <p:spPr>
          <a:xfrm>
            <a:off x="709450" y="566200"/>
            <a:ext cx="5123100" cy="40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arning Objective and Success Criteria">
  <p:cSld name="BLANK_1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2" name="Google Shape;92;p17"/>
          <p:cNvSpPr txBox="1"/>
          <p:nvPr/>
        </p:nvSpPr>
        <p:spPr>
          <a:xfrm rot="-5400000">
            <a:off x="-929500" y="1209150"/>
            <a:ext cx="22989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LEARNING OBJECTIVE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3" name="Google Shape;93;p17"/>
          <p:cNvSpPr/>
          <p:nvPr/>
        </p:nvSpPr>
        <p:spPr>
          <a:xfrm>
            <a:off x="395650" y="231900"/>
            <a:ext cx="6419100" cy="2305800"/>
          </a:xfrm>
          <a:prstGeom prst="homePlate">
            <a:avLst>
              <a:gd name="adj" fmla="val 50000"/>
            </a:avLst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7"/>
          <p:cNvSpPr txBox="1">
            <a:spLocks noGrp="1"/>
          </p:cNvSpPr>
          <p:nvPr>
            <p:ph type="title"/>
          </p:nvPr>
        </p:nvSpPr>
        <p:spPr>
          <a:xfrm>
            <a:off x="532075" y="477525"/>
            <a:ext cx="5061600" cy="18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7"/>
          <p:cNvSpPr txBox="1"/>
          <p:nvPr/>
        </p:nvSpPr>
        <p:spPr>
          <a:xfrm rot="-5400000">
            <a:off x="-790750" y="3730950"/>
            <a:ext cx="20214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SUCCESS CRITERIA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6" name="Google Shape;96;p17"/>
          <p:cNvSpPr txBox="1">
            <a:spLocks noGrp="1"/>
          </p:cNvSpPr>
          <p:nvPr>
            <p:ph type="body" idx="1"/>
          </p:nvPr>
        </p:nvSpPr>
        <p:spPr>
          <a:xfrm>
            <a:off x="497975" y="2892375"/>
            <a:ext cx="5198100" cy="20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ctivate Prior Knowledge">
  <p:cSld name="BLANK_1_1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9" name="Google Shape;99;p18"/>
          <p:cNvSpPr txBox="1"/>
          <p:nvPr/>
        </p:nvSpPr>
        <p:spPr>
          <a:xfrm rot="-5400000">
            <a:off x="-1398650" y="2399550"/>
            <a:ext cx="32334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ACTIVATE PRIOR KNOWLEDGE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0" name="Google Shape;100;p18"/>
          <p:cNvSpPr/>
          <p:nvPr/>
        </p:nvSpPr>
        <p:spPr>
          <a:xfrm>
            <a:off x="45850" y="231925"/>
            <a:ext cx="6680400" cy="423000"/>
          </a:xfrm>
          <a:prstGeom prst="rect">
            <a:avLst/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18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8"/>
          <p:cNvSpPr txBox="1">
            <a:spLocks noGrp="1"/>
          </p:cNvSpPr>
          <p:nvPr>
            <p:ph type="body" idx="2"/>
          </p:nvPr>
        </p:nvSpPr>
        <p:spPr>
          <a:xfrm>
            <a:off x="552550" y="852700"/>
            <a:ext cx="6173700" cy="40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cept Development">
  <p:cSld name="BLANK_1_1_1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5" name="Google Shape;105;p19"/>
          <p:cNvSpPr txBox="1"/>
          <p:nvPr/>
        </p:nvSpPr>
        <p:spPr>
          <a:xfrm rot="-5400000">
            <a:off x="-1139375" y="2399550"/>
            <a:ext cx="27285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CONCEPT DEVELOPMENT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6" name="Google Shape;106;p19"/>
          <p:cNvSpPr/>
          <p:nvPr/>
        </p:nvSpPr>
        <p:spPr>
          <a:xfrm>
            <a:off x="45850" y="231925"/>
            <a:ext cx="6680400" cy="423000"/>
          </a:xfrm>
          <a:prstGeom prst="rect">
            <a:avLst/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19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9"/>
          <p:cNvSpPr txBox="1">
            <a:spLocks noGrp="1"/>
          </p:cNvSpPr>
          <p:nvPr>
            <p:ph type="body" idx="2"/>
          </p:nvPr>
        </p:nvSpPr>
        <p:spPr>
          <a:xfrm>
            <a:off x="552550" y="852700"/>
            <a:ext cx="6173700" cy="40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kill Development/Guided Practice">
  <p:cSld name="BLANK_1_1_1_1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11" name="Google Shape;111;p20"/>
          <p:cNvSpPr txBox="1"/>
          <p:nvPr/>
        </p:nvSpPr>
        <p:spPr>
          <a:xfrm rot="-5400000">
            <a:off x="-1790900" y="2604200"/>
            <a:ext cx="40179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SKILL DEVELOPMENT/GUIDED PRACTICE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2" name="Google Shape;112;p20"/>
          <p:cNvSpPr/>
          <p:nvPr/>
        </p:nvSpPr>
        <p:spPr>
          <a:xfrm>
            <a:off x="45850" y="231925"/>
            <a:ext cx="6680400" cy="423000"/>
          </a:xfrm>
          <a:prstGeom prst="rect">
            <a:avLst/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20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20"/>
          <p:cNvSpPr txBox="1">
            <a:spLocks noGrp="1"/>
          </p:cNvSpPr>
          <p:nvPr>
            <p:ph type="body" idx="2"/>
          </p:nvPr>
        </p:nvSpPr>
        <p:spPr>
          <a:xfrm>
            <a:off x="552550" y="1807725"/>
            <a:ext cx="6173700" cy="31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levance">
  <p:cSld name="BLANK_1_1_1_1_1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17" name="Google Shape;117;p21"/>
          <p:cNvSpPr txBox="1"/>
          <p:nvPr/>
        </p:nvSpPr>
        <p:spPr>
          <a:xfrm rot="-5400000">
            <a:off x="-489650" y="2399550"/>
            <a:ext cx="14154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RELEVANCE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8" name="Google Shape;118;p21"/>
          <p:cNvSpPr/>
          <p:nvPr/>
        </p:nvSpPr>
        <p:spPr>
          <a:xfrm>
            <a:off x="45850" y="231925"/>
            <a:ext cx="6680400" cy="423000"/>
          </a:xfrm>
          <a:prstGeom prst="rect">
            <a:avLst/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21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21"/>
          <p:cNvSpPr txBox="1">
            <a:spLocks noGrp="1"/>
          </p:cNvSpPr>
          <p:nvPr>
            <p:ph type="body" idx="2"/>
          </p:nvPr>
        </p:nvSpPr>
        <p:spPr>
          <a:xfrm>
            <a:off x="552550" y="767450"/>
            <a:ext cx="6173700" cy="415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 Now">
  <p:cSld name="CUSTOM_1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>
            <a:spLocks noGrp="1"/>
          </p:cNvSpPr>
          <p:nvPr>
            <p:ph type="body" idx="1"/>
          </p:nvPr>
        </p:nvSpPr>
        <p:spPr>
          <a:xfrm>
            <a:off x="709450" y="566200"/>
            <a:ext cx="5123100" cy="40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/>
          <p:nvPr/>
        </p:nvSpPr>
        <p:spPr>
          <a:xfrm rot="-5400000">
            <a:off x="-352325" y="2399550"/>
            <a:ext cx="11544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DO NOW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kill Closure">
  <p:cSld name="BLANK_1_1_1_1_1_1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23" name="Google Shape;123;p22"/>
          <p:cNvSpPr txBox="1"/>
          <p:nvPr/>
        </p:nvSpPr>
        <p:spPr>
          <a:xfrm rot="-5400000">
            <a:off x="-667850" y="2399550"/>
            <a:ext cx="17718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SKILL CLOSURE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4" name="Google Shape;124;p22"/>
          <p:cNvSpPr/>
          <p:nvPr/>
        </p:nvSpPr>
        <p:spPr>
          <a:xfrm>
            <a:off x="45850" y="231925"/>
            <a:ext cx="6680400" cy="423000"/>
          </a:xfrm>
          <a:prstGeom prst="rect">
            <a:avLst/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22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22"/>
          <p:cNvSpPr txBox="1">
            <a:spLocks noGrp="1"/>
          </p:cNvSpPr>
          <p:nvPr>
            <p:ph type="body" idx="2"/>
          </p:nvPr>
        </p:nvSpPr>
        <p:spPr>
          <a:xfrm>
            <a:off x="552550" y="767450"/>
            <a:ext cx="6173700" cy="415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dependent Practice">
  <p:cSld name="BLANK_1_1_1_1_1_1_1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29" name="Google Shape;129;p23"/>
          <p:cNvSpPr txBox="1"/>
          <p:nvPr/>
        </p:nvSpPr>
        <p:spPr>
          <a:xfrm rot="-5400000">
            <a:off x="-1128800" y="2670800"/>
            <a:ext cx="26937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INDEPENDENT PRACTICE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30" name="Google Shape;130;p23"/>
          <p:cNvSpPr/>
          <p:nvPr/>
        </p:nvSpPr>
        <p:spPr>
          <a:xfrm>
            <a:off x="45850" y="231925"/>
            <a:ext cx="6680400" cy="423000"/>
          </a:xfrm>
          <a:prstGeom prst="rect">
            <a:avLst/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23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23"/>
          <p:cNvSpPr txBox="1">
            <a:spLocks noGrp="1"/>
          </p:cNvSpPr>
          <p:nvPr>
            <p:ph type="body" idx="2"/>
          </p:nvPr>
        </p:nvSpPr>
        <p:spPr>
          <a:xfrm>
            <a:off x="552550" y="1937350"/>
            <a:ext cx="6173700" cy="298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ompt Boxes">
  <p:cSld name="CUSTOM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/>
          <p:nvPr/>
        </p:nvSpPr>
        <p:spPr>
          <a:xfrm rot="-5400000">
            <a:off x="-636425" y="2399550"/>
            <a:ext cx="17226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PROMPT BOXES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586550" y="547850"/>
            <a:ext cx="7986000" cy="266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aily Review" type="blank">
  <p:cSld name="BLANK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4" name="Google Shape;24;p5"/>
          <p:cNvSpPr txBox="1"/>
          <p:nvPr/>
        </p:nvSpPr>
        <p:spPr>
          <a:xfrm rot="-5400000">
            <a:off x="-569675" y="2399550"/>
            <a:ext cx="15891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DAILY REVIEW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709450" y="566200"/>
            <a:ext cx="5123100" cy="40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arning Objective and Success Criteria">
  <p:cSld name="BLANK_1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8" name="Google Shape;28;p6"/>
          <p:cNvSpPr txBox="1"/>
          <p:nvPr/>
        </p:nvSpPr>
        <p:spPr>
          <a:xfrm rot="-5400000">
            <a:off x="-929500" y="1209150"/>
            <a:ext cx="22989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LEARNING OBJECTIVE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" name="Google Shape;29;p6"/>
          <p:cNvSpPr/>
          <p:nvPr/>
        </p:nvSpPr>
        <p:spPr>
          <a:xfrm>
            <a:off x="395650" y="231900"/>
            <a:ext cx="6419100" cy="2305800"/>
          </a:xfrm>
          <a:prstGeom prst="homePlate">
            <a:avLst>
              <a:gd name="adj" fmla="val 50000"/>
            </a:avLst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532075" y="477525"/>
            <a:ext cx="5061600" cy="18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6"/>
          <p:cNvSpPr txBox="1"/>
          <p:nvPr/>
        </p:nvSpPr>
        <p:spPr>
          <a:xfrm rot="-5400000">
            <a:off x="-790750" y="3730950"/>
            <a:ext cx="20214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SUCCESS CRITERIA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" name="Google Shape;32;p6"/>
          <p:cNvSpPr txBox="1">
            <a:spLocks noGrp="1"/>
          </p:cNvSpPr>
          <p:nvPr>
            <p:ph type="body" idx="1"/>
          </p:nvPr>
        </p:nvSpPr>
        <p:spPr>
          <a:xfrm>
            <a:off x="497975" y="2892375"/>
            <a:ext cx="5198100" cy="20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ctivate Prior Knowledge">
  <p:cSld name="BLANK_1_1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5" name="Google Shape;35;p7"/>
          <p:cNvSpPr txBox="1"/>
          <p:nvPr/>
        </p:nvSpPr>
        <p:spPr>
          <a:xfrm rot="-5400000">
            <a:off x="-1398650" y="2399550"/>
            <a:ext cx="32334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ACTIVATE PRIOR KNOWLEDGE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6" name="Google Shape;36;p7"/>
          <p:cNvSpPr/>
          <p:nvPr/>
        </p:nvSpPr>
        <p:spPr>
          <a:xfrm>
            <a:off x="45850" y="231925"/>
            <a:ext cx="6680400" cy="423000"/>
          </a:xfrm>
          <a:prstGeom prst="rect">
            <a:avLst/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body" idx="2"/>
          </p:nvPr>
        </p:nvSpPr>
        <p:spPr>
          <a:xfrm>
            <a:off x="552550" y="852700"/>
            <a:ext cx="6173700" cy="40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cept Development">
  <p:cSld name="BLANK_1_1_1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1" name="Google Shape;41;p8"/>
          <p:cNvSpPr txBox="1"/>
          <p:nvPr/>
        </p:nvSpPr>
        <p:spPr>
          <a:xfrm rot="-5400000">
            <a:off x="-1139375" y="2399550"/>
            <a:ext cx="27285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CONCEPT DEVELOPMENT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2" name="Google Shape;42;p8"/>
          <p:cNvSpPr/>
          <p:nvPr/>
        </p:nvSpPr>
        <p:spPr>
          <a:xfrm>
            <a:off x="45850" y="231925"/>
            <a:ext cx="6680400" cy="423000"/>
          </a:xfrm>
          <a:prstGeom prst="rect">
            <a:avLst/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8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body" idx="2"/>
          </p:nvPr>
        </p:nvSpPr>
        <p:spPr>
          <a:xfrm>
            <a:off x="552550" y="852700"/>
            <a:ext cx="6173700" cy="40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kill Development/Guided Practice">
  <p:cSld name="BLANK_1_1_1_1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7" name="Google Shape;47;p9"/>
          <p:cNvSpPr txBox="1"/>
          <p:nvPr/>
        </p:nvSpPr>
        <p:spPr>
          <a:xfrm rot="-5400000">
            <a:off x="-1790900" y="2604200"/>
            <a:ext cx="40179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SKILL DEVELOPMENT/GUIDED PRACTICE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8" name="Google Shape;48;p9"/>
          <p:cNvSpPr/>
          <p:nvPr/>
        </p:nvSpPr>
        <p:spPr>
          <a:xfrm>
            <a:off x="45850" y="231925"/>
            <a:ext cx="6680400" cy="423000"/>
          </a:xfrm>
          <a:prstGeom prst="rect">
            <a:avLst/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body" idx="2"/>
          </p:nvPr>
        </p:nvSpPr>
        <p:spPr>
          <a:xfrm>
            <a:off x="552550" y="1807725"/>
            <a:ext cx="6173700" cy="31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levance">
  <p:cSld name="BLANK_1_1_1_1_1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3" name="Google Shape;53;p10"/>
          <p:cNvSpPr txBox="1"/>
          <p:nvPr/>
        </p:nvSpPr>
        <p:spPr>
          <a:xfrm rot="-5400000">
            <a:off x="-489650" y="2399550"/>
            <a:ext cx="14154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RELEVANCE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4" name="Google Shape;54;p10"/>
          <p:cNvSpPr/>
          <p:nvPr/>
        </p:nvSpPr>
        <p:spPr>
          <a:xfrm>
            <a:off x="45850" y="231925"/>
            <a:ext cx="6680400" cy="423000"/>
          </a:xfrm>
          <a:prstGeom prst="rect">
            <a:avLst/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0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0"/>
          <p:cNvSpPr txBox="1">
            <a:spLocks noGrp="1"/>
          </p:cNvSpPr>
          <p:nvPr>
            <p:ph type="body" idx="2"/>
          </p:nvPr>
        </p:nvSpPr>
        <p:spPr>
          <a:xfrm>
            <a:off x="552550" y="767450"/>
            <a:ext cx="6173700" cy="415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47750" y="34100"/>
            <a:ext cx="9063300" cy="5075400"/>
          </a:xfrm>
          <a:prstGeom prst="roundRect">
            <a:avLst>
              <a:gd name="adj" fmla="val 3214"/>
            </a:avLst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Century Gothic"/>
              <a:buNone/>
              <a:defRPr sz="2800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Century Gothic"/>
              <a:buNone/>
              <a:defRPr sz="2800"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Century Gothic"/>
              <a:buNone/>
              <a:defRPr sz="2800"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Century Gothic"/>
              <a:buNone/>
              <a:defRPr sz="2800"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Century Gothic"/>
              <a:buNone/>
              <a:defRPr sz="2800"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Century Gothic"/>
              <a:buNone/>
              <a:defRPr sz="2800"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Century Gothic"/>
              <a:buNone/>
              <a:defRPr sz="2800"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Century Gothic"/>
              <a:buNone/>
              <a:defRPr sz="2800"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Century Gothic"/>
              <a:buNone/>
              <a:defRPr sz="2800"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Char char="●"/>
              <a:defRPr sz="1800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Century Gothic"/>
              <a:buChar char="○"/>
              <a:defRPr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Century Gothic"/>
              <a:buChar char="■"/>
              <a:defRPr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Century Gothic"/>
              <a:buChar char="●"/>
              <a:defRPr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Century Gothic"/>
              <a:buChar char="○"/>
              <a:defRPr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Century Gothic"/>
              <a:buChar char="■"/>
              <a:defRPr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Century Gothic"/>
              <a:buChar char="●"/>
              <a:defRPr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Century Gothic"/>
              <a:buChar char="○"/>
              <a:defRPr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Century Gothic"/>
              <a:buChar char="■"/>
              <a:defRPr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7" name="Google Shape;77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8" name="Google Shape;78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79" name="Google Shape;79;p14"/>
          <p:cNvSpPr/>
          <p:nvPr/>
        </p:nvSpPr>
        <p:spPr>
          <a:xfrm>
            <a:off x="47750" y="34100"/>
            <a:ext cx="9063300" cy="5075400"/>
          </a:xfrm>
          <a:prstGeom prst="roundRect">
            <a:avLst>
              <a:gd name="adj" fmla="val 3214"/>
            </a:avLst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jp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g"/><Relationship Id="rId3" Type="http://schemas.openxmlformats.org/officeDocument/2006/relationships/image" Target="../media/image15.png"/><Relationship Id="rId7" Type="http://schemas.openxmlformats.org/officeDocument/2006/relationships/image" Target="../media/image19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8.jpg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jpg"/><Relationship Id="rId4" Type="http://schemas.openxmlformats.org/officeDocument/2006/relationships/image" Target="../media/image28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jpg"/><Relationship Id="rId4" Type="http://schemas.openxmlformats.org/officeDocument/2006/relationships/image" Target="../media/image31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3.png"/><Relationship Id="rId5" Type="http://schemas.openxmlformats.org/officeDocument/2006/relationships/image" Target="../media/image40.png"/><Relationship Id="rId4" Type="http://schemas.openxmlformats.org/officeDocument/2006/relationships/image" Target="../media/image39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4"/>
          <p:cNvPicPr preferRelativeResize="0"/>
          <p:nvPr/>
        </p:nvPicPr>
        <p:blipFill rotWithShape="1">
          <a:blip r:embed="rId3">
            <a:alphaModFix amt="38000"/>
          </a:blip>
          <a:srcRect t="7813" b="7813"/>
          <a:stretch/>
        </p:blipFill>
        <p:spPr>
          <a:xfrm>
            <a:off x="0" y="0"/>
            <a:ext cx="9144000" cy="5143497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38" name="Google Shape;138;p2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LINNAEAN CLASSIFICATION</a:t>
            </a:r>
            <a:endParaRPr/>
          </a:p>
        </p:txBody>
      </p:sp>
      <p:sp>
        <p:nvSpPr>
          <p:cNvPr id="139" name="Google Shape;139;p2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We will use the Linnaean classification system to compare organisms.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3"/>
          <p:cNvSpPr txBox="1">
            <a:spLocks noGrp="1"/>
          </p:cNvSpPr>
          <p:nvPr>
            <p:ph type="body" idx="1"/>
          </p:nvPr>
        </p:nvSpPr>
        <p:spPr>
          <a:xfrm>
            <a:off x="499650" y="566200"/>
            <a:ext cx="8457300" cy="409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Repeat the opposite word/phrase.</a:t>
            </a:r>
            <a:endParaRPr sz="24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4800"/>
              <a:t>ANTENNAE</a:t>
            </a:r>
            <a:endParaRPr sz="4800"/>
          </a:p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4800">
                <a:solidFill>
                  <a:srgbClr val="0B5394"/>
                </a:solidFill>
              </a:rPr>
              <a:t>FEELERS ON HEAD</a:t>
            </a:r>
            <a:endParaRPr sz="4800">
              <a:solidFill>
                <a:srgbClr val="0B5394"/>
              </a:solidFill>
            </a:endParaRPr>
          </a:p>
        </p:txBody>
      </p:sp>
      <p:pic>
        <p:nvPicPr>
          <p:cNvPr id="206" name="Google Shape;206;p33"/>
          <p:cNvPicPr preferRelativeResize="0"/>
          <p:nvPr/>
        </p:nvPicPr>
        <p:blipFill rotWithShape="1">
          <a:blip r:embed="rId3">
            <a:alphaModFix/>
          </a:blip>
          <a:srcRect t="7813" b="7813"/>
          <a:stretch/>
        </p:blipFill>
        <p:spPr>
          <a:xfrm>
            <a:off x="5774978" y="853073"/>
            <a:ext cx="3055398" cy="1718677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07" name="Google Shape;207;p33"/>
          <p:cNvPicPr preferRelativeResize="0"/>
          <p:nvPr/>
        </p:nvPicPr>
        <p:blipFill rotWithShape="1">
          <a:blip r:embed="rId4">
            <a:alphaModFix/>
          </a:blip>
          <a:srcRect t="27310" b="27315"/>
          <a:stretch/>
        </p:blipFill>
        <p:spPr>
          <a:xfrm>
            <a:off x="650200" y="2869375"/>
            <a:ext cx="2749524" cy="15466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08" name="Google Shape;208;p33"/>
          <p:cNvPicPr preferRelativeResize="0"/>
          <p:nvPr/>
        </p:nvPicPr>
        <p:blipFill rotWithShape="1">
          <a:blip r:embed="rId5">
            <a:alphaModFix/>
          </a:blip>
          <a:srcRect t="7820" b="7812"/>
          <a:stretch/>
        </p:blipFill>
        <p:spPr>
          <a:xfrm>
            <a:off x="5130975" y="3596876"/>
            <a:ext cx="2446298" cy="1376048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4"/>
          <p:cNvSpPr txBox="1">
            <a:spLocks noGrp="1"/>
          </p:cNvSpPr>
          <p:nvPr>
            <p:ph type="body" idx="1"/>
          </p:nvPr>
        </p:nvSpPr>
        <p:spPr>
          <a:xfrm>
            <a:off x="918725" y="321800"/>
            <a:ext cx="5918700" cy="10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/>
              <a:t>Is a frog living, non-living or dead?</a:t>
            </a:r>
            <a:endParaRPr sz="22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2200"/>
              <a:t>Explain your answer using MRS GRENC </a:t>
            </a:r>
            <a:endParaRPr sz="2200"/>
          </a:p>
        </p:txBody>
      </p:sp>
      <p:sp>
        <p:nvSpPr>
          <p:cNvPr id="214" name="Google Shape;214;p34"/>
          <p:cNvSpPr txBox="1"/>
          <p:nvPr/>
        </p:nvSpPr>
        <p:spPr>
          <a:xfrm>
            <a:off x="762475" y="1555225"/>
            <a:ext cx="3181800" cy="32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</a:t>
            </a:r>
            <a:r>
              <a:rPr lang="en-GB" sz="2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ove</a:t>
            </a:r>
            <a:endParaRPr sz="22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</a:t>
            </a:r>
            <a:r>
              <a:rPr lang="en-GB" sz="2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eproduce</a:t>
            </a:r>
            <a:endParaRPr sz="22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</a:t>
            </a:r>
            <a:r>
              <a:rPr lang="en-GB" sz="2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ensitive</a:t>
            </a:r>
            <a:endParaRPr sz="22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</a:t>
            </a:r>
            <a:r>
              <a:rPr lang="en-GB" sz="2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row</a:t>
            </a:r>
            <a:endParaRPr sz="22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</a:t>
            </a:r>
            <a:r>
              <a:rPr lang="en-GB" sz="2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espire</a:t>
            </a:r>
            <a:endParaRPr sz="22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</a:t>
            </a:r>
            <a:r>
              <a:rPr lang="en-GB" sz="2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xcrete wastes</a:t>
            </a:r>
            <a:endParaRPr sz="22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</a:t>
            </a:r>
            <a:r>
              <a:rPr lang="en-GB" sz="2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utrition</a:t>
            </a:r>
            <a:endParaRPr sz="22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</a:t>
            </a:r>
            <a:r>
              <a:rPr lang="en-GB" sz="2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ells</a:t>
            </a:r>
            <a:endParaRPr sz="2200"/>
          </a:p>
        </p:txBody>
      </p:sp>
      <p:pic>
        <p:nvPicPr>
          <p:cNvPr id="215" name="Google Shape;215;p34"/>
          <p:cNvPicPr preferRelativeResize="0"/>
          <p:nvPr/>
        </p:nvPicPr>
        <p:blipFill rotWithShape="1">
          <a:blip r:embed="rId3">
            <a:alphaModFix/>
          </a:blip>
          <a:srcRect t="6171" b="6171"/>
          <a:stretch/>
        </p:blipFill>
        <p:spPr>
          <a:xfrm>
            <a:off x="4215175" y="1942325"/>
            <a:ext cx="3625524" cy="2039351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5"/>
          <p:cNvSpPr txBox="1">
            <a:spLocks noGrp="1"/>
          </p:cNvSpPr>
          <p:nvPr>
            <p:ph type="body" idx="1"/>
          </p:nvPr>
        </p:nvSpPr>
        <p:spPr>
          <a:xfrm>
            <a:off x="709450" y="566200"/>
            <a:ext cx="8150400" cy="40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/>
              <a:t>List the observable features of the turtle and lady-bug.</a:t>
            </a:r>
            <a:endParaRPr sz="22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Turtle: 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Lady-bug:  </a:t>
            </a:r>
            <a:endParaRPr/>
          </a:p>
        </p:txBody>
      </p:sp>
      <p:pic>
        <p:nvPicPr>
          <p:cNvPr id="221" name="Google Shape;221;p35"/>
          <p:cNvPicPr preferRelativeResize="0"/>
          <p:nvPr/>
        </p:nvPicPr>
        <p:blipFill rotWithShape="1">
          <a:blip r:embed="rId3">
            <a:alphaModFix/>
          </a:blip>
          <a:srcRect t="5004" b="4995"/>
          <a:stretch/>
        </p:blipFill>
        <p:spPr>
          <a:xfrm>
            <a:off x="689975" y="2697200"/>
            <a:ext cx="4014451" cy="2258124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22" name="Google Shape;222;p35"/>
          <p:cNvPicPr preferRelativeResize="0"/>
          <p:nvPr/>
        </p:nvPicPr>
        <p:blipFill rotWithShape="1">
          <a:blip r:embed="rId4">
            <a:alphaModFix/>
          </a:blip>
          <a:srcRect l="22363" t="30451" r="23853" b="23043"/>
          <a:stretch/>
        </p:blipFill>
        <p:spPr>
          <a:xfrm>
            <a:off x="4942750" y="2697200"/>
            <a:ext cx="3917010" cy="225812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3" name="Google Shape;373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250" y="1585125"/>
            <a:ext cx="4902928" cy="3432050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p51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lt1"/>
                </a:solidFill>
              </a:rPr>
              <a:t>We will classify organisms using tabular keys.</a:t>
            </a:r>
            <a:endParaRPr/>
          </a:p>
        </p:txBody>
      </p:sp>
      <p:graphicFrame>
        <p:nvGraphicFramePr>
          <p:cNvPr id="375" name="Google Shape;375;p51"/>
          <p:cNvGraphicFramePr/>
          <p:nvPr/>
        </p:nvGraphicFramePr>
        <p:xfrm>
          <a:off x="6793300" y="266050"/>
          <a:ext cx="2142625" cy="137154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142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CHECK FOR UNDERSTANDING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Use the table below to identify: 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Caterpillar - Grasshopper     Ant - Butterfly - Mantis</a:t>
                      </a:r>
                      <a:endParaRPr sz="1100" b="1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76" name="Google Shape;376;p51"/>
          <p:cNvGraphicFramePr/>
          <p:nvPr/>
        </p:nvGraphicFramePr>
        <p:xfrm>
          <a:off x="6087925" y="4286075"/>
          <a:ext cx="2843925" cy="70098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843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1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VOCABULARY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B53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1 - long appendages on insect heads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77" name="Google Shape;377;p51"/>
          <p:cNvSpPr/>
          <p:nvPr/>
        </p:nvSpPr>
        <p:spPr>
          <a:xfrm>
            <a:off x="552550" y="858550"/>
            <a:ext cx="6132900" cy="500700"/>
          </a:xfrm>
          <a:prstGeom prst="rect">
            <a:avLst/>
          </a:prstGeom>
          <a:noFill/>
          <a:ln w="2857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latin typeface="Century Gothic"/>
                <a:ea typeface="Century Gothic"/>
                <a:cs typeface="Century Gothic"/>
                <a:sym typeface="Century Gothic"/>
              </a:rPr>
              <a:t>Use the dichotomous key below to create a tabular key.</a:t>
            </a:r>
            <a:endParaRPr sz="17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78" name="Google Shape;378;p51"/>
          <p:cNvPicPr preferRelativeResize="0"/>
          <p:nvPr/>
        </p:nvPicPr>
        <p:blipFill rotWithShape="1">
          <a:blip r:embed="rId4">
            <a:alphaModFix amt="40000"/>
          </a:blip>
          <a:srcRect t="7813" b="7813"/>
          <a:stretch/>
        </p:blipFill>
        <p:spPr>
          <a:xfrm>
            <a:off x="4259177" y="4286075"/>
            <a:ext cx="991297" cy="614148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79" name="Google Shape;379;p51"/>
          <p:cNvPicPr preferRelativeResize="0"/>
          <p:nvPr/>
        </p:nvPicPr>
        <p:blipFill rotWithShape="1">
          <a:blip r:embed="rId5">
            <a:alphaModFix amt="40000"/>
          </a:blip>
          <a:srcRect t="7813" b="7813"/>
          <a:stretch/>
        </p:blipFill>
        <p:spPr>
          <a:xfrm>
            <a:off x="1325100" y="2927700"/>
            <a:ext cx="966351" cy="614148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80" name="Google Shape;380;p51"/>
          <p:cNvPicPr preferRelativeResize="0"/>
          <p:nvPr/>
        </p:nvPicPr>
        <p:blipFill rotWithShape="1">
          <a:blip r:embed="rId6">
            <a:alphaModFix amt="40000"/>
          </a:blip>
          <a:srcRect t="7813" b="7813"/>
          <a:stretch/>
        </p:blipFill>
        <p:spPr>
          <a:xfrm>
            <a:off x="2803125" y="4286075"/>
            <a:ext cx="966345" cy="61415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81" name="Google Shape;381;p51"/>
          <p:cNvPicPr preferRelativeResize="0"/>
          <p:nvPr/>
        </p:nvPicPr>
        <p:blipFill rotWithShape="1">
          <a:blip r:embed="rId7">
            <a:alphaModFix amt="40000"/>
          </a:blip>
          <a:srcRect t="47995" b="14644"/>
          <a:stretch/>
        </p:blipFill>
        <p:spPr>
          <a:xfrm>
            <a:off x="607126" y="2277150"/>
            <a:ext cx="966348" cy="589203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82" name="Google Shape;382;p51"/>
          <p:cNvPicPr preferRelativeResize="0"/>
          <p:nvPr/>
        </p:nvPicPr>
        <p:blipFill rotWithShape="1">
          <a:blip r:embed="rId8">
            <a:alphaModFix amt="40000"/>
          </a:blip>
          <a:srcRect t="7243" b="7243"/>
          <a:stretch/>
        </p:blipFill>
        <p:spPr>
          <a:xfrm>
            <a:off x="2053800" y="3604600"/>
            <a:ext cx="991297" cy="614148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graphicFrame>
        <p:nvGraphicFramePr>
          <p:cNvPr id="383" name="Google Shape;383;p51"/>
          <p:cNvGraphicFramePr/>
          <p:nvPr/>
        </p:nvGraphicFramePr>
        <p:xfrm>
          <a:off x="5116775" y="1684475"/>
          <a:ext cx="3815100" cy="243828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409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52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525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1</a:t>
                      </a:r>
                      <a:endParaRPr b="1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Has Small Antennae₁</a:t>
                      </a:r>
                      <a:endParaRPr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Has No Small Antennae</a:t>
                      </a:r>
                      <a:endParaRPr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________</a:t>
                      </a:r>
                      <a:endParaRPr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Go To 2</a:t>
                      </a:r>
                      <a:endParaRPr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2</a:t>
                      </a:r>
                      <a:endParaRPr b="1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Has _______________</a:t>
                      </a:r>
                      <a:endParaRPr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Has No ____________</a:t>
                      </a:r>
                      <a:endParaRPr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________</a:t>
                      </a:r>
                      <a:endParaRPr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Go To 3</a:t>
                      </a:r>
                      <a:endParaRPr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3</a:t>
                      </a:r>
                      <a:endParaRPr b="1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Can _______________</a:t>
                      </a:r>
                      <a:endParaRPr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Cannot ____________</a:t>
                      </a:r>
                      <a:endParaRPr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________</a:t>
                      </a:r>
                      <a:endParaRPr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Go to 4</a:t>
                      </a:r>
                      <a:endParaRPr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4</a:t>
                      </a:r>
                      <a:endParaRPr b="1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Does  ______________</a:t>
                      </a:r>
                      <a:endParaRPr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Does Not ___________</a:t>
                      </a:r>
                      <a:endParaRPr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________</a:t>
                      </a:r>
                      <a:endParaRPr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________</a:t>
                      </a:r>
                      <a:endParaRPr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946967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6"/>
          <p:cNvSpPr txBox="1">
            <a:spLocks noGrp="1"/>
          </p:cNvSpPr>
          <p:nvPr>
            <p:ph type="body" idx="1"/>
          </p:nvPr>
        </p:nvSpPr>
        <p:spPr>
          <a:xfrm>
            <a:off x="497975" y="2892375"/>
            <a:ext cx="6288900" cy="201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We will consider how classification systems have changed over time.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We will describe the Linnaean classification system.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We will list the levels of the Linnaean classification system.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We will use examples of organisms to compare based on the Linnaean classification system.</a:t>
            </a:r>
            <a:endParaRPr/>
          </a:p>
        </p:txBody>
      </p:sp>
      <p:sp>
        <p:nvSpPr>
          <p:cNvPr id="228" name="Google Shape;228;p36"/>
          <p:cNvSpPr txBox="1">
            <a:spLocks noGrp="1"/>
          </p:cNvSpPr>
          <p:nvPr>
            <p:ph type="title"/>
          </p:nvPr>
        </p:nvSpPr>
        <p:spPr>
          <a:xfrm>
            <a:off x="532075" y="477525"/>
            <a:ext cx="5061600" cy="183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400"/>
              <a:t>We will use the Linnaean classification system to compare organisms.</a:t>
            </a:r>
            <a:endParaRPr sz="3400"/>
          </a:p>
        </p:txBody>
      </p:sp>
      <p:graphicFrame>
        <p:nvGraphicFramePr>
          <p:cNvPr id="229" name="Google Shape;229;p36"/>
          <p:cNvGraphicFramePr/>
          <p:nvPr/>
        </p:nvGraphicFramePr>
        <p:xfrm>
          <a:off x="6693450" y="4023650"/>
          <a:ext cx="2134475" cy="877315"/>
        </p:xfrm>
        <a:graphic>
          <a:graphicData uri="http://schemas.openxmlformats.org/drawingml/2006/table">
            <a:tbl>
              <a:tblPr>
                <a:noFill/>
                <a:tableStyleId>{70B02496-5BA8-4478-A70F-001A337F26DF}</a:tableStyleId>
              </a:tblPr>
              <a:tblGrid>
                <a:gridCol w="2134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DECLARE THE OBJECTIVE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6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Read the learning objective to your partner.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30" name="Google Shape;230;p36"/>
          <p:cNvGraphicFramePr/>
          <p:nvPr/>
        </p:nvGraphicFramePr>
        <p:xfrm>
          <a:off x="7603350" y="229425"/>
          <a:ext cx="1224575" cy="350490"/>
        </p:xfrm>
        <a:graphic>
          <a:graphicData uri="http://schemas.openxmlformats.org/drawingml/2006/table">
            <a:tbl>
              <a:tblPr>
                <a:noFill/>
                <a:tableStyleId>{70B02496-5BA8-4478-A70F-001A337F26DF}</a:tableStyleId>
              </a:tblPr>
              <a:tblGrid>
                <a:gridCol w="1224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TRACK WITH ME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B53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31" name="Google Shape;231;p36"/>
          <p:cNvGraphicFramePr/>
          <p:nvPr/>
        </p:nvGraphicFramePr>
        <p:xfrm>
          <a:off x="7603350" y="738925"/>
          <a:ext cx="1224575" cy="350490"/>
        </p:xfrm>
        <a:graphic>
          <a:graphicData uri="http://schemas.openxmlformats.org/drawingml/2006/table">
            <a:tbl>
              <a:tblPr>
                <a:noFill/>
                <a:tableStyleId>{70B02496-5BA8-4478-A70F-001A337F26DF}</a:tableStyleId>
              </a:tblPr>
              <a:tblGrid>
                <a:gridCol w="1224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READ WITH ME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B53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7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/>
              <a:t>We will use the Linnaean classification system to compare organisms.</a:t>
            </a:r>
            <a:endParaRPr sz="1500"/>
          </a:p>
        </p:txBody>
      </p:sp>
      <p:sp>
        <p:nvSpPr>
          <p:cNvPr id="237" name="Google Shape;237;p37"/>
          <p:cNvSpPr txBox="1">
            <a:spLocks noGrp="1"/>
          </p:cNvSpPr>
          <p:nvPr>
            <p:ph type="body" idx="2"/>
          </p:nvPr>
        </p:nvSpPr>
        <p:spPr>
          <a:xfrm>
            <a:off x="552550" y="852700"/>
            <a:ext cx="6173700" cy="40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chemeClr val="dk1"/>
                </a:solidFill>
                <a:highlight>
                  <a:srgbClr val="FFFFFF"/>
                </a:highlight>
              </a:rPr>
              <a:t>Classification</a:t>
            </a:r>
            <a:r>
              <a:rPr lang="en-GB" sz="1600">
                <a:solidFill>
                  <a:schemeClr val="dk1"/>
                </a:solidFill>
                <a:highlight>
                  <a:srgbClr val="FFFFFF"/>
                </a:highlight>
              </a:rPr>
              <a:t> is a system of sorting organisms₁ such as plants and animals into different groups based on observable₂ features. </a:t>
            </a:r>
            <a:endParaRPr sz="16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highlight>
                  <a:srgbClr val="FFFFFF"/>
                </a:highlight>
              </a:rPr>
              <a:t>Scientists classify organisms for the following reasons:</a:t>
            </a:r>
            <a:endParaRPr sz="16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457200" lvl="0" indent="-3302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GB" sz="1600">
                <a:solidFill>
                  <a:schemeClr val="dk1"/>
                </a:solidFill>
                <a:highlight>
                  <a:srgbClr val="FFFFFF"/>
                </a:highlight>
              </a:rPr>
              <a:t>Organisation</a:t>
            </a:r>
            <a:endParaRPr sz="16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GB" sz="1600">
                <a:solidFill>
                  <a:schemeClr val="dk1"/>
                </a:solidFill>
                <a:highlight>
                  <a:srgbClr val="FFFFFF"/>
                </a:highlight>
              </a:rPr>
              <a:t>Identification</a:t>
            </a:r>
            <a:endParaRPr sz="16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GB" sz="1600">
                <a:solidFill>
                  <a:schemeClr val="dk1"/>
                </a:solidFill>
                <a:highlight>
                  <a:srgbClr val="FFFFFF"/>
                </a:highlight>
              </a:rPr>
              <a:t>Communication</a:t>
            </a:r>
            <a:endParaRPr sz="16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4572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60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graphicFrame>
        <p:nvGraphicFramePr>
          <p:cNvPr id="238" name="Google Shape;238;p37"/>
          <p:cNvGraphicFramePr/>
          <p:nvPr>
            <p:extLst>
              <p:ext uri="{D42A27DB-BD31-4B8C-83A1-F6EECF244321}">
                <p14:modId xmlns:p14="http://schemas.microsoft.com/office/powerpoint/2010/main" val="4032071409"/>
              </p:ext>
            </p:extLst>
          </p:nvPr>
        </p:nvGraphicFramePr>
        <p:xfrm>
          <a:off x="6819325" y="294334"/>
          <a:ext cx="2142625" cy="1371540"/>
        </p:xfrm>
        <a:graphic>
          <a:graphicData uri="http://schemas.openxmlformats.org/drawingml/2006/table">
            <a:tbl>
              <a:tblPr>
                <a:noFill/>
                <a:tableStyleId>{70B02496-5BA8-4478-A70F-001A337F26DF}</a:tableStyleId>
              </a:tblPr>
              <a:tblGrid>
                <a:gridCol w="2142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 dirty="0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CHECK FOR UNDERSTANDING</a:t>
                      </a:r>
                      <a:endParaRPr sz="1100" b="1" dirty="0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03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dirty="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Why is it important for scientists to classify organisms?</a:t>
                      </a:r>
                      <a:endParaRPr sz="1100" dirty="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dirty="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Explain</a:t>
                      </a:r>
                      <a:endParaRPr sz="1100" dirty="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39" name="Google Shape;239;p37"/>
          <p:cNvGraphicFramePr/>
          <p:nvPr/>
        </p:nvGraphicFramePr>
        <p:xfrm>
          <a:off x="6819325" y="3994150"/>
          <a:ext cx="2134475" cy="868620"/>
        </p:xfrm>
        <a:graphic>
          <a:graphicData uri="http://schemas.openxmlformats.org/drawingml/2006/table">
            <a:tbl>
              <a:tblPr>
                <a:noFill/>
                <a:tableStyleId>{70B02496-5BA8-4478-A70F-001A337F26DF}</a:tableStyleId>
              </a:tblPr>
              <a:tblGrid>
                <a:gridCol w="2134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VOCABULARY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B53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1 - Living things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2 - What they look like 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40" name="Google Shape;24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7375" y="2571747"/>
            <a:ext cx="3885001" cy="21506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1" name="Google Shape;241;p37"/>
          <p:cNvCxnSpPr>
            <a:endCxn id="242" idx="3"/>
          </p:cNvCxnSpPr>
          <p:nvPr/>
        </p:nvCxnSpPr>
        <p:spPr>
          <a:xfrm flipH="1">
            <a:off x="2270625" y="3625650"/>
            <a:ext cx="2107500" cy="917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243" name="Google Shape;243;p37"/>
          <p:cNvCxnSpPr>
            <a:endCxn id="242" idx="3"/>
          </p:cNvCxnSpPr>
          <p:nvPr/>
        </p:nvCxnSpPr>
        <p:spPr>
          <a:xfrm rot="10800000">
            <a:off x="2270625" y="4543050"/>
            <a:ext cx="3437400" cy="17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244" name="Google Shape;244;p37"/>
          <p:cNvCxnSpPr>
            <a:endCxn id="242" idx="3"/>
          </p:cNvCxnSpPr>
          <p:nvPr/>
        </p:nvCxnSpPr>
        <p:spPr>
          <a:xfrm flipH="1">
            <a:off x="2270625" y="4528950"/>
            <a:ext cx="589800" cy="14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242" name="Google Shape;242;p37"/>
          <p:cNvSpPr txBox="1"/>
          <p:nvPr/>
        </p:nvSpPr>
        <p:spPr>
          <a:xfrm>
            <a:off x="1129125" y="4129050"/>
            <a:ext cx="1141500" cy="8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entury Gothic"/>
                <a:ea typeface="Century Gothic"/>
                <a:cs typeface="Century Gothic"/>
                <a:sym typeface="Century Gothic"/>
              </a:rPr>
              <a:t>All names start with </a:t>
            </a:r>
            <a:r>
              <a:rPr lang="en-GB" i="1">
                <a:latin typeface="Century Gothic"/>
                <a:ea typeface="Century Gothic"/>
                <a:cs typeface="Century Gothic"/>
                <a:sym typeface="Century Gothic"/>
              </a:rPr>
              <a:t>Rhinoceros</a:t>
            </a:r>
            <a:endParaRPr i="1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45" name="Google Shape;245;p37"/>
          <p:cNvPicPr preferRelativeResize="0"/>
          <p:nvPr/>
        </p:nvPicPr>
        <p:blipFill rotWithShape="1">
          <a:blip r:embed="rId4">
            <a:alphaModFix/>
          </a:blip>
          <a:srcRect r="10905" b="12510"/>
          <a:stretch/>
        </p:blipFill>
        <p:spPr>
          <a:xfrm>
            <a:off x="6726250" y="1872274"/>
            <a:ext cx="2296450" cy="187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8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>
                <a:solidFill>
                  <a:schemeClr val="lt1"/>
                </a:solidFill>
              </a:rPr>
              <a:t>We will use the Linnaean classification system to compare organisms.</a:t>
            </a:r>
            <a:endParaRPr/>
          </a:p>
        </p:txBody>
      </p:sp>
      <p:sp>
        <p:nvSpPr>
          <p:cNvPr id="251" name="Google Shape;251;p38"/>
          <p:cNvSpPr txBox="1">
            <a:spLocks noGrp="1"/>
          </p:cNvSpPr>
          <p:nvPr>
            <p:ph type="body" idx="2"/>
          </p:nvPr>
        </p:nvSpPr>
        <p:spPr>
          <a:xfrm>
            <a:off x="453850" y="690925"/>
            <a:ext cx="6173700" cy="253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highlight>
                  <a:srgbClr val="FFFFFF"/>
                </a:highlight>
              </a:rPr>
              <a:t>In 1735 a scientist called Carl Linnaeus published a system for classifying living things.</a:t>
            </a:r>
            <a:endParaRPr sz="16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highlight>
                  <a:srgbClr val="FFFFFF"/>
                </a:highlight>
              </a:rPr>
              <a:t>His classification system was based on the morphological</a:t>
            </a:r>
            <a:r>
              <a:rPr lang="en-GB" sz="1600">
                <a:solidFill>
                  <a:schemeClr val="dk1"/>
                </a:solidFill>
                <a:highlight>
                  <a:schemeClr val="lt1"/>
                </a:highlight>
              </a:rPr>
              <a:t>₁</a:t>
            </a:r>
            <a:r>
              <a:rPr lang="en-GB" sz="1600">
                <a:solidFill>
                  <a:schemeClr val="dk1"/>
                </a:solidFill>
                <a:highlight>
                  <a:srgbClr val="FFFFFF"/>
                </a:highlight>
              </a:rPr>
              <a:t> characteristics of the organism. Organisms that looked most alike were grouped closest together.</a:t>
            </a:r>
            <a:endParaRPr sz="16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highlight>
                  <a:srgbClr val="FFFFFF"/>
                </a:highlight>
              </a:rPr>
              <a:t>His classification system had seven levels:</a:t>
            </a:r>
            <a:endParaRPr sz="16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chemeClr val="dk1"/>
                </a:solidFill>
                <a:highlight>
                  <a:srgbClr val="FFFFFF"/>
                </a:highlight>
              </a:rPr>
              <a:t>K</a:t>
            </a:r>
            <a:r>
              <a:rPr lang="en-GB" sz="1600">
                <a:solidFill>
                  <a:schemeClr val="dk1"/>
                </a:solidFill>
                <a:highlight>
                  <a:srgbClr val="FFFFFF"/>
                </a:highlight>
              </a:rPr>
              <a:t>ingdom</a:t>
            </a:r>
            <a:endParaRPr sz="16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chemeClr val="dk1"/>
                </a:solidFill>
                <a:highlight>
                  <a:srgbClr val="FFFFFF"/>
                </a:highlight>
              </a:rPr>
              <a:t>P</a:t>
            </a:r>
            <a:r>
              <a:rPr lang="en-GB" sz="1600">
                <a:solidFill>
                  <a:schemeClr val="dk1"/>
                </a:solidFill>
                <a:highlight>
                  <a:srgbClr val="FFFFFF"/>
                </a:highlight>
              </a:rPr>
              <a:t>hylum</a:t>
            </a:r>
            <a:endParaRPr sz="16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chemeClr val="dk1"/>
                </a:solidFill>
                <a:highlight>
                  <a:srgbClr val="FFFFFF"/>
                </a:highlight>
              </a:rPr>
              <a:t>C</a:t>
            </a:r>
            <a:r>
              <a:rPr lang="en-GB" sz="1600">
                <a:solidFill>
                  <a:schemeClr val="dk1"/>
                </a:solidFill>
                <a:highlight>
                  <a:srgbClr val="FFFFFF"/>
                </a:highlight>
              </a:rPr>
              <a:t>lass</a:t>
            </a:r>
            <a:endParaRPr sz="16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chemeClr val="dk1"/>
                </a:solidFill>
                <a:highlight>
                  <a:srgbClr val="FFFFFF"/>
                </a:highlight>
              </a:rPr>
              <a:t>O</a:t>
            </a:r>
            <a:r>
              <a:rPr lang="en-GB" sz="1600">
                <a:solidFill>
                  <a:schemeClr val="dk1"/>
                </a:solidFill>
                <a:highlight>
                  <a:srgbClr val="FFFFFF"/>
                </a:highlight>
              </a:rPr>
              <a:t>rder</a:t>
            </a:r>
            <a:endParaRPr sz="16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chemeClr val="dk1"/>
                </a:solidFill>
                <a:highlight>
                  <a:srgbClr val="FFFFFF"/>
                </a:highlight>
              </a:rPr>
              <a:t>F</a:t>
            </a:r>
            <a:r>
              <a:rPr lang="en-GB" sz="1600">
                <a:solidFill>
                  <a:schemeClr val="dk1"/>
                </a:solidFill>
                <a:highlight>
                  <a:srgbClr val="FFFFFF"/>
                </a:highlight>
              </a:rPr>
              <a:t>amily</a:t>
            </a:r>
            <a:endParaRPr sz="16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chemeClr val="dk1"/>
                </a:solidFill>
                <a:highlight>
                  <a:srgbClr val="FFFFFF"/>
                </a:highlight>
              </a:rPr>
              <a:t>G</a:t>
            </a:r>
            <a:r>
              <a:rPr lang="en-GB" sz="1600">
                <a:solidFill>
                  <a:schemeClr val="dk1"/>
                </a:solidFill>
                <a:highlight>
                  <a:srgbClr val="FFFFFF"/>
                </a:highlight>
              </a:rPr>
              <a:t>enus</a:t>
            </a:r>
            <a:endParaRPr sz="16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chemeClr val="dk1"/>
                </a:solidFill>
                <a:highlight>
                  <a:srgbClr val="FFFFFF"/>
                </a:highlight>
              </a:rPr>
              <a:t>S</a:t>
            </a:r>
            <a:r>
              <a:rPr lang="en-GB" sz="1600">
                <a:solidFill>
                  <a:schemeClr val="dk1"/>
                </a:solidFill>
                <a:highlight>
                  <a:srgbClr val="FFFFFF"/>
                </a:highlight>
              </a:rPr>
              <a:t>pecies</a:t>
            </a:r>
            <a:endParaRPr sz="16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60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graphicFrame>
        <p:nvGraphicFramePr>
          <p:cNvPr id="252" name="Google Shape;252;p38"/>
          <p:cNvGraphicFramePr/>
          <p:nvPr/>
        </p:nvGraphicFramePr>
        <p:xfrm>
          <a:off x="6815250" y="553850"/>
          <a:ext cx="2142625" cy="1290755"/>
        </p:xfrm>
        <a:graphic>
          <a:graphicData uri="http://schemas.openxmlformats.org/drawingml/2006/table">
            <a:tbl>
              <a:tblPr>
                <a:noFill/>
                <a:tableStyleId>{70B02496-5BA8-4478-A70F-001A337F26DF}</a:tableStyleId>
              </a:tblPr>
              <a:tblGrid>
                <a:gridCol w="2142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406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CHECK FOR UNDERSTANDING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726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In which level of classification are organisms most alike?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53" name="Google Shape;253;p38"/>
          <p:cNvGraphicFramePr/>
          <p:nvPr/>
        </p:nvGraphicFramePr>
        <p:xfrm>
          <a:off x="6819325" y="3994150"/>
          <a:ext cx="2134475" cy="868620"/>
        </p:xfrm>
        <a:graphic>
          <a:graphicData uri="http://schemas.openxmlformats.org/drawingml/2006/table">
            <a:tbl>
              <a:tblPr>
                <a:noFill/>
                <a:tableStyleId>{70B02496-5BA8-4478-A70F-001A337F26DF}</a:tableStyleId>
              </a:tblPr>
              <a:tblGrid>
                <a:gridCol w="2134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VOCABULARY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B53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1 - observable = what something looks like.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54" name="Google Shape;25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60426" y="1831450"/>
            <a:ext cx="2511300" cy="2012025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38"/>
          <p:cNvSpPr/>
          <p:nvPr/>
        </p:nvSpPr>
        <p:spPr>
          <a:xfrm>
            <a:off x="1793950" y="2959800"/>
            <a:ext cx="188100" cy="17430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38"/>
          <p:cNvSpPr txBox="1"/>
          <p:nvPr/>
        </p:nvSpPr>
        <p:spPr>
          <a:xfrm>
            <a:off x="1982050" y="3427175"/>
            <a:ext cx="702600" cy="7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entury Gothic"/>
                <a:ea typeface="Century Gothic"/>
                <a:cs typeface="Century Gothic"/>
                <a:sym typeface="Century Gothic"/>
              </a:rPr>
              <a:t>More alike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57" name="Google Shape;257;p38"/>
          <p:cNvPicPr preferRelativeResize="0"/>
          <p:nvPr/>
        </p:nvPicPr>
        <p:blipFill rotWithShape="1">
          <a:blip r:embed="rId4">
            <a:alphaModFix/>
          </a:blip>
          <a:srcRect l="23265" t="11684"/>
          <a:stretch/>
        </p:blipFill>
        <p:spPr>
          <a:xfrm>
            <a:off x="2684638" y="2855575"/>
            <a:ext cx="2260788" cy="1951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9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>
                <a:solidFill>
                  <a:schemeClr val="lt1"/>
                </a:solidFill>
              </a:rPr>
              <a:t>We will use the Linnaean classification system to compare organisms.</a:t>
            </a:r>
            <a:endParaRPr/>
          </a:p>
        </p:txBody>
      </p:sp>
      <p:sp>
        <p:nvSpPr>
          <p:cNvPr id="263" name="Google Shape;263;p39"/>
          <p:cNvSpPr txBox="1">
            <a:spLocks noGrp="1"/>
          </p:cNvSpPr>
          <p:nvPr>
            <p:ph type="body" idx="2"/>
          </p:nvPr>
        </p:nvSpPr>
        <p:spPr>
          <a:xfrm>
            <a:off x="453850" y="690925"/>
            <a:ext cx="6173700" cy="7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highlight>
                  <a:srgbClr val="FFFFFF"/>
                </a:highlight>
              </a:rPr>
              <a:t>The seven levels of classification can be remembered using the mnemonic:</a:t>
            </a:r>
            <a:endParaRPr sz="16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60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graphicFrame>
        <p:nvGraphicFramePr>
          <p:cNvPr id="264" name="Google Shape;264;p39"/>
          <p:cNvGraphicFramePr/>
          <p:nvPr/>
        </p:nvGraphicFramePr>
        <p:xfrm>
          <a:off x="6815250" y="553850"/>
          <a:ext cx="2142625" cy="2651700"/>
        </p:xfrm>
        <a:graphic>
          <a:graphicData uri="http://schemas.openxmlformats.org/drawingml/2006/table">
            <a:tbl>
              <a:tblPr>
                <a:noFill/>
                <a:tableStyleId>{70B02496-5BA8-4478-A70F-001A337F26DF}</a:tableStyleId>
              </a:tblPr>
              <a:tblGrid>
                <a:gridCol w="2142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406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CHECK FOR UNDERSTANDING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726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Can you make up your own mnemonic to help you remember?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b="1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K</a:t>
                      </a:r>
                      <a:endParaRPr sz="1200" b="1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b="1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P</a:t>
                      </a:r>
                      <a:endParaRPr sz="1200" b="1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b="1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</a:t>
                      </a:r>
                      <a:endParaRPr sz="1200" b="1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b="1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O</a:t>
                      </a:r>
                      <a:endParaRPr sz="1200" b="1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b="1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F</a:t>
                      </a:r>
                      <a:endParaRPr sz="1200" b="1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b="1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G</a:t>
                      </a:r>
                      <a:endParaRPr sz="1200" b="1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b="1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S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65" name="Google Shape;265;p39"/>
          <p:cNvGraphicFramePr/>
          <p:nvPr/>
        </p:nvGraphicFramePr>
        <p:xfrm>
          <a:off x="6819325" y="3994150"/>
          <a:ext cx="2134475" cy="868620"/>
        </p:xfrm>
        <a:graphic>
          <a:graphicData uri="http://schemas.openxmlformats.org/drawingml/2006/table">
            <a:tbl>
              <a:tblPr>
                <a:noFill/>
                <a:tableStyleId>{70B02496-5BA8-4478-A70F-001A337F26DF}</a:tableStyleId>
              </a:tblPr>
              <a:tblGrid>
                <a:gridCol w="2134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VOCABULARY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B53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1 - observable = what something looks like.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66" name="Google Shape;266;p39"/>
          <p:cNvSpPr/>
          <p:nvPr/>
        </p:nvSpPr>
        <p:spPr>
          <a:xfrm>
            <a:off x="3838800" y="1476400"/>
            <a:ext cx="188100" cy="32136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39"/>
          <p:cNvSpPr txBox="1"/>
          <p:nvPr/>
        </p:nvSpPr>
        <p:spPr>
          <a:xfrm>
            <a:off x="4146500" y="2728863"/>
            <a:ext cx="702600" cy="7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entury Gothic"/>
                <a:ea typeface="Century Gothic"/>
                <a:cs typeface="Century Gothic"/>
                <a:sym typeface="Century Gothic"/>
              </a:rPr>
              <a:t>More alike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aphicFrame>
        <p:nvGraphicFramePr>
          <p:cNvPr id="268" name="Google Shape;268;p39"/>
          <p:cNvGraphicFramePr/>
          <p:nvPr/>
        </p:nvGraphicFramePr>
        <p:xfrm>
          <a:off x="626325" y="1476400"/>
          <a:ext cx="2979950" cy="3066840"/>
        </p:xfrm>
        <a:graphic>
          <a:graphicData uri="http://schemas.openxmlformats.org/drawingml/2006/table">
            <a:tbl>
              <a:tblPr>
                <a:noFill/>
                <a:tableStyleId>{70B02496-5BA8-4478-A70F-001A337F26DF}</a:tableStyleId>
              </a:tblPr>
              <a:tblGrid>
                <a:gridCol w="1489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899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b="1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K</a:t>
                      </a:r>
                      <a:r>
                        <a:rPr lang="en-GB" sz="16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ing</a:t>
                      </a:r>
                      <a:endParaRPr sz="1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600" b="1">
                          <a:solidFill>
                            <a:schemeClr val="dk1"/>
                          </a:solidFill>
                          <a:highlight>
                            <a:schemeClr val="lt1"/>
                          </a:highlight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K</a:t>
                      </a:r>
                      <a:r>
                        <a:rPr lang="en-GB" sz="1600">
                          <a:solidFill>
                            <a:schemeClr val="dk1"/>
                          </a:solidFill>
                          <a:highlight>
                            <a:schemeClr val="lt1"/>
                          </a:highlight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ingdom</a:t>
                      </a:r>
                      <a:endParaRPr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b="1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P</a:t>
                      </a:r>
                      <a:r>
                        <a:rPr lang="en-GB" sz="16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hillip</a:t>
                      </a:r>
                      <a:endParaRPr sz="1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600" b="1">
                          <a:solidFill>
                            <a:schemeClr val="dk1"/>
                          </a:solidFill>
                          <a:highlight>
                            <a:schemeClr val="lt1"/>
                          </a:highlight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P</a:t>
                      </a:r>
                      <a:r>
                        <a:rPr lang="en-GB" sz="1600">
                          <a:solidFill>
                            <a:schemeClr val="dk1"/>
                          </a:solidFill>
                          <a:highlight>
                            <a:schemeClr val="lt1"/>
                          </a:highlight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hylum</a:t>
                      </a:r>
                      <a:endParaRPr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b="1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</a:t>
                      </a:r>
                      <a:r>
                        <a:rPr lang="en-GB" sz="16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ame</a:t>
                      </a:r>
                      <a:endParaRPr sz="1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600" b="1">
                          <a:solidFill>
                            <a:schemeClr val="dk1"/>
                          </a:solidFill>
                          <a:highlight>
                            <a:schemeClr val="lt1"/>
                          </a:highlight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</a:t>
                      </a:r>
                      <a:r>
                        <a:rPr lang="en-GB" sz="1600">
                          <a:solidFill>
                            <a:schemeClr val="dk1"/>
                          </a:solidFill>
                          <a:highlight>
                            <a:schemeClr val="lt1"/>
                          </a:highlight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lass</a:t>
                      </a:r>
                      <a:endParaRPr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b="1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O</a:t>
                      </a:r>
                      <a:r>
                        <a:rPr lang="en-GB" sz="16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ver</a:t>
                      </a:r>
                      <a:endParaRPr sz="1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600" b="1">
                          <a:solidFill>
                            <a:schemeClr val="dk1"/>
                          </a:solidFill>
                          <a:highlight>
                            <a:schemeClr val="lt1"/>
                          </a:highlight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O</a:t>
                      </a:r>
                      <a:r>
                        <a:rPr lang="en-GB" sz="1600">
                          <a:solidFill>
                            <a:schemeClr val="dk1"/>
                          </a:solidFill>
                          <a:highlight>
                            <a:schemeClr val="lt1"/>
                          </a:highlight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rder</a:t>
                      </a:r>
                      <a:endParaRPr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b="1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F</a:t>
                      </a:r>
                      <a:r>
                        <a:rPr lang="en-GB" sz="16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or</a:t>
                      </a:r>
                      <a:endParaRPr sz="1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600" b="1">
                          <a:solidFill>
                            <a:schemeClr val="dk1"/>
                          </a:solidFill>
                          <a:highlight>
                            <a:schemeClr val="lt1"/>
                          </a:highlight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F</a:t>
                      </a:r>
                      <a:r>
                        <a:rPr lang="en-GB" sz="1600">
                          <a:solidFill>
                            <a:schemeClr val="dk1"/>
                          </a:solidFill>
                          <a:highlight>
                            <a:schemeClr val="lt1"/>
                          </a:highlight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amily</a:t>
                      </a:r>
                      <a:endParaRPr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b="1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G</a:t>
                      </a:r>
                      <a:r>
                        <a:rPr lang="en-GB" sz="16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ood</a:t>
                      </a:r>
                      <a:endParaRPr sz="1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600" b="1">
                          <a:solidFill>
                            <a:schemeClr val="dk1"/>
                          </a:solidFill>
                          <a:highlight>
                            <a:schemeClr val="lt1"/>
                          </a:highlight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G</a:t>
                      </a:r>
                      <a:r>
                        <a:rPr lang="en-GB" sz="1600">
                          <a:solidFill>
                            <a:schemeClr val="dk1"/>
                          </a:solidFill>
                          <a:highlight>
                            <a:schemeClr val="lt1"/>
                          </a:highlight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enus</a:t>
                      </a:r>
                      <a:endParaRPr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b="1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S</a:t>
                      </a:r>
                      <a:r>
                        <a:rPr lang="en-GB" sz="16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paghetti</a:t>
                      </a:r>
                      <a:endParaRPr sz="1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600" b="1">
                          <a:solidFill>
                            <a:schemeClr val="dk1"/>
                          </a:solidFill>
                          <a:highlight>
                            <a:schemeClr val="lt1"/>
                          </a:highlight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S</a:t>
                      </a:r>
                      <a:r>
                        <a:rPr lang="en-GB" sz="1600">
                          <a:solidFill>
                            <a:schemeClr val="dk1"/>
                          </a:solidFill>
                          <a:highlight>
                            <a:schemeClr val="lt1"/>
                          </a:highlight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pecies</a:t>
                      </a:r>
                      <a:endParaRPr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9" name="Picture 2" descr="Image result for pencil">
            <a:extLst>
              <a:ext uri="{FF2B5EF4-FFF2-40B4-BE49-F238E27FC236}">
                <a16:creationId xmlns:a16="http://schemas.microsoft.com/office/drawing/2014/main" id="{B8F8FA4B-BF7C-43A9-89C0-7524DA83CF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658"/>
          <a:stretch/>
        </p:blipFill>
        <p:spPr bwMode="auto">
          <a:xfrm>
            <a:off x="8401722" y="28263"/>
            <a:ext cx="742278" cy="620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0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>
                <a:solidFill>
                  <a:schemeClr val="lt1"/>
                </a:solidFill>
              </a:rPr>
              <a:t>We will use the Linnaean classification system to compare organisms.</a:t>
            </a:r>
            <a:endParaRPr/>
          </a:p>
        </p:txBody>
      </p:sp>
      <p:sp>
        <p:nvSpPr>
          <p:cNvPr id="274" name="Google Shape;274;p40"/>
          <p:cNvSpPr txBox="1">
            <a:spLocks noGrp="1"/>
          </p:cNvSpPr>
          <p:nvPr>
            <p:ph type="body" idx="2"/>
          </p:nvPr>
        </p:nvSpPr>
        <p:spPr>
          <a:xfrm>
            <a:off x="453850" y="690925"/>
            <a:ext cx="6173700" cy="253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highlight>
                  <a:srgbClr val="FFFFFF"/>
                </a:highlight>
              </a:rPr>
              <a:t>When Linnaeus first described his system in 1735, he only had two kingdoms – </a:t>
            </a:r>
            <a:r>
              <a:rPr lang="en-GB" sz="1600" b="1">
                <a:solidFill>
                  <a:schemeClr val="dk1"/>
                </a:solidFill>
                <a:highlight>
                  <a:srgbClr val="FFFFFF"/>
                </a:highlight>
              </a:rPr>
              <a:t>Animals</a:t>
            </a:r>
            <a:r>
              <a:rPr lang="en-GB" sz="1600">
                <a:solidFill>
                  <a:schemeClr val="dk1"/>
                </a:solidFill>
                <a:highlight>
                  <a:srgbClr val="FFFFFF"/>
                </a:highlight>
              </a:rPr>
              <a:t> and </a:t>
            </a:r>
            <a:r>
              <a:rPr lang="en-GB" sz="1600" b="1">
                <a:solidFill>
                  <a:schemeClr val="dk1"/>
                </a:solidFill>
                <a:highlight>
                  <a:srgbClr val="FFFFFF"/>
                </a:highlight>
              </a:rPr>
              <a:t>Plants</a:t>
            </a:r>
            <a:r>
              <a:rPr lang="en-GB" sz="1600">
                <a:solidFill>
                  <a:schemeClr val="dk1"/>
                </a:solidFill>
                <a:highlight>
                  <a:srgbClr val="FFFFFF"/>
                </a:highlight>
              </a:rPr>
              <a:t>. </a:t>
            </a:r>
            <a:endParaRPr sz="16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highlight>
                  <a:srgbClr val="FFFFFF"/>
                </a:highlight>
              </a:rPr>
              <a:t>Today, scientists think there are at least five kingdoms:</a:t>
            </a:r>
            <a:endParaRPr sz="16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GB" sz="1600">
                <a:solidFill>
                  <a:schemeClr val="dk1"/>
                </a:solidFill>
                <a:highlight>
                  <a:srgbClr val="FFFFFF"/>
                </a:highlight>
              </a:rPr>
              <a:t>Animals</a:t>
            </a:r>
            <a:endParaRPr sz="16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457200" lvl="0" indent="-3302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GB" sz="1600">
                <a:solidFill>
                  <a:schemeClr val="dk1"/>
                </a:solidFill>
                <a:highlight>
                  <a:srgbClr val="FFFFFF"/>
                </a:highlight>
              </a:rPr>
              <a:t>Plants</a:t>
            </a:r>
            <a:endParaRPr sz="16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457200" lvl="0" indent="-3302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GB" sz="1600">
                <a:solidFill>
                  <a:schemeClr val="dk1"/>
                </a:solidFill>
                <a:highlight>
                  <a:srgbClr val="FFFFFF"/>
                </a:highlight>
              </a:rPr>
              <a:t>Fungi - considered plants by Linnaeas. </a:t>
            </a:r>
            <a:endParaRPr sz="14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457200" lvl="0" indent="-3302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GB" sz="1600">
                <a:solidFill>
                  <a:schemeClr val="dk1"/>
                </a:solidFill>
                <a:highlight>
                  <a:srgbClr val="FFFFFF"/>
                </a:highlight>
              </a:rPr>
              <a:t>Protists (very simple organisms made up of one cell)</a:t>
            </a:r>
            <a:endParaRPr sz="16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457200" lvl="0" indent="-3302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GB" sz="1600">
                <a:solidFill>
                  <a:schemeClr val="dk1"/>
                </a:solidFill>
                <a:highlight>
                  <a:srgbClr val="FFFFFF"/>
                </a:highlight>
              </a:rPr>
              <a:t>Monera (bacteria, also single celled organisms)</a:t>
            </a:r>
            <a:endParaRPr sz="16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-GB" sz="1600">
                <a:solidFill>
                  <a:schemeClr val="dk1"/>
                </a:solidFill>
                <a:highlight>
                  <a:srgbClr val="FFFFFF"/>
                </a:highlight>
              </a:rPr>
              <a:t>Single celled organisms can only be viewed with a microscope. Microscopes became a common piece of scientific equipment after the 1850s.</a:t>
            </a:r>
            <a:endParaRPr sz="160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graphicFrame>
        <p:nvGraphicFramePr>
          <p:cNvPr id="275" name="Google Shape;275;p40"/>
          <p:cNvGraphicFramePr/>
          <p:nvPr/>
        </p:nvGraphicFramePr>
        <p:xfrm>
          <a:off x="6815250" y="164950"/>
          <a:ext cx="2142625" cy="1321805"/>
        </p:xfrm>
        <a:graphic>
          <a:graphicData uri="http://schemas.openxmlformats.org/drawingml/2006/table">
            <a:tbl>
              <a:tblPr>
                <a:noFill/>
                <a:tableStyleId>{70B02496-5BA8-4478-A70F-001A337F26DF}</a:tableStyleId>
              </a:tblPr>
              <a:tblGrid>
                <a:gridCol w="2142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9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CHECK FOR UNDERSTANDING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03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Why do you think Linneas only described plants and animals?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76" name="Google Shape;276;p40"/>
          <p:cNvGraphicFramePr/>
          <p:nvPr/>
        </p:nvGraphicFramePr>
        <p:xfrm>
          <a:off x="6627550" y="2399525"/>
          <a:ext cx="2399800" cy="2545020"/>
        </p:xfrm>
        <a:graphic>
          <a:graphicData uri="http://schemas.openxmlformats.org/drawingml/2006/table">
            <a:tbl>
              <a:tblPr>
                <a:noFill/>
                <a:tableStyleId>{70B02496-5BA8-4478-A70F-001A337F26DF}</a:tableStyleId>
              </a:tblPr>
              <a:tblGrid>
                <a:gridCol w="2399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EXTENSION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FA8D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FA8D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FA8D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FA8D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FA8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3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In 1676 Antonie Van Leeuwenhoek wrote to the Royal Society of London about his discovery of microscopic single celled organisms using a microscope. At first, the Royal Society doubted Van Leeuwenhoek's findings until he convinced the Royal Society to test his results. They spent time testing his findings and eventually supported them. 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FA8D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FA8D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FA8D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FA8D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77" name="Google Shape;277;p40"/>
          <p:cNvPicPr preferRelativeResize="0"/>
          <p:nvPr/>
        </p:nvPicPr>
        <p:blipFill rotWithShape="1">
          <a:blip r:embed="rId3">
            <a:alphaModFix/>
          </a:blip>
          <a:srcRect t="7869" b="7877"/>
          <a:stretch/>
        </p:blipFill>
        <p:spPr>
          <a:xfrm>
            <a:off x="7058587" y="1341701"/>
            <a:ext cx="1655949" cy="93147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1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>
                <a:solidFill>
                  <a:schemeClr val="lt1"/>
                </a:solidFill>
              </a:rPr>
              <a:t>We will use the Linnaean classification system to compare organisms.</a:t>
            </a:r>
            <a:endParaRPr/>
          </a:p>
        </p:txBody>
      </p:sp>
      <p:sp>
        <p:nvSpPr>
          <p:cNvPr id="283" name="Google Shape;283;p41"/>
          <p:cNvSpPr txBox="1">
            <a:spLocks noGrp="1"/>
          </p:cNvSpPr>
          <p:nvPr>
            <p:ph type="body" idx="2"/>
          </p:nvPr>
        </p:nvSpPr>
        <p:spPr>
          <a:xfrm>
            <a:off x="453850" y="690925"/>
            <a:ext cx="6173700" cy="253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highlight>
                  <a:srgbClr val="FFFFFF"/>
                </a:highlight>
              </a:rPr>
              <a:t>Carl Linnaeus also developed a hierarchal₁ naming structure. </a:t>
            </a:r>
            <a:r>
              <a:rPr lang="en-GB" sz="1600">
                <a:solidFill>
                  <a:schemeClr val="dk1"/>
                </a:solidFill>
                <a:highlight>
                  <a:schemeClr val="lt1"/>
                </a:highlight>
              </a:rPr>
              <a:t>Organisms that have more classification levels in common are more closely related.</a:t>
            </a:r>
            <a:endParaRPr sz="16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60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graphicFrame>
        <p:nvGraphicFramePr>
          <p:cNvPr id="284" name="Google Shape;284;p41"/>
          <p:cNvGraphicFramePr/>
          <p:nvPr/>
        </p:nvGraphicFramePr>
        <p:xfrm>
          <a:off x="6815250" y="553850"/>
          <a:ext cx="2142625" cy="1539180"/>
        </p:xfrm>
        <a:graphic>
          <a:graphicData uri="http://schemas.openxmlformats.org/drawingml/2006/table">
            <a:tbl>
              <a:tblPr>
                <a:noFill/>
                <a:tableStyleId>{70B02496-5BA8-4478-A70F-001A337F26DF}</a:tableStyleId>
              </a:tblPr>
              <a:tblGrid>
                <a:gridCol w="2142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9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CHECK FOR UNDERSTANDING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03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Which two organisms are more closely related?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457200" lvl="0" indent="-298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Font typeface="Century Gothic"/>
                        <a:buAutoNum type="alphaUcPeriod"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Grizzly Bear &amp; Wolf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457200" lvl="0" indent="-298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Font typeface="Century Gothic"/>
                        <a:buAutoNum type="alphaUcPeriod"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Grizzly Bear &amp; Coyote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457200" lvl="0" indent="-298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Font typeface="Century Gothic"/>
                        <a:buAutoNum type="alphaUcPeriod"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Wolf &amp; Coyote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85" name="Google Shape;285;p41"/>
          <p:cNvGraphicFramePr/>
          <p:nvPr/>
        </p:nvGraphicFramePr>
        <p:xfrm>
          <a:off x="7582375" y="3738425"/>
          <a:ext cx="1375500" cy="1244215"/>
        </p:xfrm>
        <a:graphic>
          <a:graphicData uri="http://schemas.openxmlformats.org/drawingml/2006/table">
            <a:tbl>
              <a:tblPr>
                <a:noFill/>
                <a:tableStyleId>{70B02496-5BA8-4478-A70F-001A337F26DF}</a:tableStyleId>
              </a:tblPr>
              <a:tblGrid>
                <a:gridCol w="1375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97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VOCABULARY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B53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937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1 - arranged in order of importance/rank.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86" name="Google Shape;286;p41"/>
          <p:cNvGraphicFramePr/>
          <p:nvPr/>
        </p:nvGraphicFramePr>
        <p:xfrm>
          <a:off x="601225" y="1858650"/>
          <a:ext cx="5169100" cy="3048000"/>
        </p:xfrm>
        <a:graphic>
          <a:graphicData uri="http://schemas.openxmlformats.org/drawingml/2006/table">
            <a:tbl>
              <a:tblPr>
                <a:noFill/>
                <a:tableStyleId>{70B02496-5BA8-4478-A70F-001A337F26DF}</a:tableStyleId>
              </a:tblPr>
              <a:tblGrid>
                <a:gridCol w="1292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92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922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922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b="1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Example</a:t>
                      </a:r>
                      <a:endParaRPr sz="1200" b="1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b="1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Grizzly Bear</a:t>
                      </a:r>
                      <a:endParaRPr sz="1200" b="1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b="1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Wolf</a:t>
                      </a:r>
                      <a:endParaRPr sz="1200" b="1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b="1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Coyote</a:t>
                      </a:r>
                      <a:endParaRPr sz="1200" b="1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b="1">
                          <a:solidFill>
                            <a:schemeClr val="dk1"/>
                          </a:solidFill>
                          <a:highlight>
                            <a:schemeClr val="lt1"/>
                          </a:highlight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K</a:t>
                      </a:r>
                      <a:r>
                        <a:rPr lang="en-GB" sz="1200">
                          <a:solidFill>
                            <a:schemeClr val="dk1"/>
                          </a:solidFill>
                          <a:highlight>
                            <a:schemeClr val="lt1"/>
                          </a:highlight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ingdom</a:t>
                      </a:r>
                      <a:endParaRPr sz="12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Animalia</a:t>
                      </a:r>
                      <a:endParaRPr sz="12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Animalia</a:t>
                      </a:r>
                      <a:endParaRPr sz="12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Animalia</a:t>
                      </a:r>
                      <a:endParaRPr sz="12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b="1">
                          <a:solidFill>
                            <a:schemeClr val="dk1"/>
                          </a:solidFill>
                          <a:highlight>
                            <a:schemeClr val="lt1"/>
                          </a:highlight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P</a:t>
                      </a:r>
                      <a:r>
                        <a:rPr lang="en-GB" sz="1200">
                          <a:solidFill>
                            <a:schemeClr val="dk1"/>
                          </a:solidFill>
                          <a:highlight>
                            <a:schemeClr val="lt1"/>
                          </a:highlight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hylum</a:t>
                      </a:r>
                      <a:endParaRPr sz="12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Chordata</a:t>
                      </a:r>
                      <a:endParaRPr sz="12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Chordata</a:t>
                      </a:r>
                      <a:endParaRPr sz="12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Chordata</a:t>
                      </a:r>
                      <a:endParaRPr sz="12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b="1">
                          <a:solidFill>
                            <a:schemeClr val="dk1"/>
                          </a:solidFill>
                          <a:highlight>
                            <a:schemeClr val="lt1"/>
                          </a:highlight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</a:t>
                      </a:r>
                      <a:r>
                        <a:rPr lang="en-GB" sz="1200">
                          <a:solidFill>
                            <a:schemeClr val="dk1"/>
                          </a:solidFill>
                          <a:highlight>
                            <a:schemeClr val="lt1"/>
                          </a:highlight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lass</a:t>
                      </a:r>
                      <a:endParaRPr sz="12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Mammalia</a:t>
                      </a:r>
                      <a:endParaRPr sz="12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Mammalia</a:t>
                      </a:r>
                      <a:endParaRPr sz="12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Mammalia</a:t>
                      </a:r>
                      <a:endParaRPr sz="12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b="1">
                          <a:solidFill>
                            <a:schemeClr val="dk1"/>
                          </a:solidFill>
                          <a:highlight>
                            <a:schemeClr val="lt1"/>
                          </a:highlight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O</a:t>
                      </a:r>
                      <a:r>
                        <a:rPr lang="en-GB" sz="1200">
                          <a:solidFill>
                            <a:schemeClr val="dk1"/>
                          </a:solidFill>
                          <a:highlight>
                            <a:schemeClr val="lt1"/>
                          </a:highlight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rder</a:t>
                      </a:r>
                      <a:endParaRPr sz="12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Carnivora</a:t>
                      </a:r>
                      <a:endParaRPr sz="12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Carnivora</a:t>
                      </a:r>
                      <a:endParaRPr sz="12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Carnivora</a:t>
                      </a:r>
                      <a:endParaRPr sz="12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b="1">
                          <a:solidFill>
                            <a:schemeClr val="dk1"/>
                          </a:solidFill>
                          <a:highlight>
                            <a:schemeClr val="lt1"/>
                          </a:highlight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F</a:t>
                      </a:r>
                      <a:r>
                        <a:rPr lang="en-GB" sz="1200">
                          <a:solidFill>
                            <a:schemeClr val="dk1"/>
                          </a:solidFill>
                          <a:highlight>
                            <a:schemeClr val="lt1"/>
                          </a:highlight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amily</a:t>
                      </a:r>
                      <a:endParaRPr sz="12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Ursidae</a:t>
                      </a:r>
                      <a:endParaRPr sz="12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Canidae</a:t>
                      </a:r>
                      <a:endParaRPr sz="12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Canidae</a:t>
                      </a:r>
                      <a:endParaRPr sz="12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b="1">
                          <a:solidFill>
                            <a:schemeClr val="dk1"/>
                          </a:solidFill>
                          <a:highlight>
                            <a:schemeClr val="lt1"/>
                          </a:highlight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G</a:t>
                      </a:r>
                      <a:r>
                        <a:rPr lang="en-GB" sz="1200">
                          <a:solidFill>
                            <a:schemeClr val="dk1"/>
                          </a:solidFill>
                          <a:highlight>
                            <a:schemeClr val="lt1"/>
                          </a:highlight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enus</a:t>
                      </a:r>
                      <a:endParaRPr sz="12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Ursus</a:t>
                      </a:r>
                      <a:endParaRPr sz="12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Canis</a:t>
                      </a:r>
                      <a:endParaRPr sz="12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Canis</a:t>
                      </a:r>
                      <a:endParaRPr sz="12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b="1">
                          <a:solidFill>
                            <a:schemeClr val="dk1"/>
                          </a:solidFill>
                          <a:highlight>
                            <a:schemeClr val="lt1"/>
                          </a:highlight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S</a:t>
                      </a:r>
                      <a:r>
                        <a:rPr lang="en-GB" sz="1200">
                          <a:solidFill>
                            <a:schemeClr val="dk1"/>
                          </a:solidFill>
                          <a:highlight>
                            <a:schemeClr val="lt1"/>
                          </a:highlight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pecies</a:t>
                      </a:r>
                      <a:endParaRPr sz="12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200" i="1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Ursus arctos</a:t>
                      </a:r>
                      <a:endParaRPr sz="1200" i="1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i="1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Canis lupis</a:t>
                      </a:r>
                      <a:endParaRPr sz="1200" i="1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i="1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Canis latrans</a:t>
                      </a:r>
                      <a:endParaRPr sz="1200" i="1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287" name="Google Shape;287;p41"/>
          <p:cNvPicPr preferRelativeResize="0"/>
          <p:nvPr/>
        </p:nvPicPr>
        <p:blipFill rotWithShape="1">
          <a:blip r:embed="rId3">
            <a:alphaModFix/>
          </a:blip>
          <a:srcRect l="26750" t="15016" r="30854" b="12229"/>
          <a:stretch/>
        </p:blipFill>
        <p:spPr>
          <a:xfrm>
            <a:off x="6172382" y="3511594"/>
            <a:ext cx="1285736" cy="1471046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88" name="Google Shape;288;p41"/>
          <p:cNvPicPr preferRelativeResize="0"/>
          <p:nvPr/>
        </p:nvPicPr>
        <p:blipFill rotWithShape="1">
          <a:blip r:embed="rId4">
            <a:alphaModFix/>
          </a:blip>
          <a:srcRect l="13181" t="20537" r="26465" b="5585"/>
          <a:stretch/>
        </p:blipFill>
        <p:spPr>
          <a:xfrm>
            <a:off x="7523175" y="2446925"/>
            <a:ext cx="1493921" cy="1157976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89" name="Google Shape;289;p41"/>
          <p:cNvPicPr preferRelativeResize="0"/>
          <p:nvPr/>
        </p:nvPicPr>
        <p:blipFill rotWithShape="1">
          <a:blip r:embed="rId5">
            <a:alphaModFix/>
          </a:blip>
          <a:srcRect t="11461" b="11461"/>
          <a:stretch/>
        </p:blipFill>
        <p:spPr>
          <a:xfrm>
            <a:off x="5953624" y="2281518"/>
            <a:ext cx="1749909" cy="98432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5"/>
          <p:cNvSpPr txBox="1">
            <a:spLocks noGrp="1"/>
          </p:cNvSpPr>
          <p:nvPr>
            <p:ph type="body" idx="1"/>
          </p:nvPr>
        </p:nvSpPr>
        <p:spPr>
          <a:xfrm>
            <a:off x="586550" y="243050"/>
            <a:ext cx="7986000" cy="183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Do not delete this slide.</a:t>
            </a:r>
            <a:endParaRPr b="1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This slide is designed so that you can copy the </a:t>
            </a:r>
            <a:r>
              <a:rPr lang="en-GB" b="1"/>
              <a:t>prompt box</a:t>
            </a:r>
            <a:r>
              <a:rPr lang="en-GB"/>
              <a:t> you need and insert it into your slides.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This slide is hidden and will not be included when presenting your lesson.</a:t>
            </a:r>
            <a:endParaRPr/>
          </a:p>
        </p:txBody>
      </p:sp>
      <p:graphicFrame>
        <p:nvGraphicFramePr>
          <p:cNvPr id="145" name="Google Shape;145;p25"/>
          <p:cNvGraphicFramePr/>
          <p:nvPr/>
        </p:nvGraphicFramePr>
        <p:xfrm>
          <a:off x="2040790" y="3654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{70B02496-5BA8-4478-A70F-001A337F26DF}</a:tableStyleId>
              </a:tblPr>
              <a:tblGrid>
                <a:gridCol w="2134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0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TEACHER CUE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74EA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8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46" name="Google Shape;146;p25"/>
          <p:cNvGraphicFramePr/>
          <p:nvPr/>
        </p:nvGraphicFramePr>
        <p:xfrm>
          <a:off x="2040800" y="2531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{70B02496-5BA8-4478-A70F-001A337F26DF}</a:tableStyleId>
              </a:tblPr>
              <a:tblGrid>
                <a:gridCol w="2134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VOCABULARY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B53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1 - 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47" name="Google Shape;147;p25"/>
          <p:cNvGraphicFramePr/>
          <p:nvPr/>
        </p:nvGraphicFramePr>
        <p:xfrm>
          <a:off x="515700" y="2531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{70B02496-5BA8-4478-A70F-001A337F26DF}</a:tableStyleId>
              </a:tblPr>
              <a:tblGrid>
                <a:gridCol w="1366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TRACK WITH ME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B53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48" name="Google Shape;148;p25"/>
          <p:cNvGraphicFramePr/>
          <p:nvPr/>
        </p:nvGraphicFramePr>
        <p:xfrm>
          <a:off x="515700" y="31772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{70B02496-5BA8-4478-A70F-001A337F26DF}</a:tableStyleId>
              </a:tblPr>
              <a:tblGrid>
                <a:gridCol w="1366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READ WITH ME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B53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49" name="Google Shape;149;p25"/>
          <p:cNvGraphicFramePr/>
          <p:nvPr/>
        </p:nvGraphicFramePr>
        <p:xfrm>
          <a:off x="4439730" y="36540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{70B02496-5BA8-4478-A70F-001A337F26DF}</a:tableStyleId>
              </a:tblPr>
              <a:tblGrid>
                <a:gridCol w="2134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MAKE THE CONNECTION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AA8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Students, you already know….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50" name="Google Shape;150;p25"/>
          <p:cNvGraphicFramePr/>
          <p:nvPr/>
        </p:nvGraphicFramePr>
        <p:xfrm>
          <a:off x="6838660" y="25315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{70B02496-5BA8-4478-A70F-001A337F26DF}</a:tableStyleId>
              </a:tblPr>
              <a:tblGrid>
                <a:gridCol w="2142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98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CHECK FOR UNDERSTANDING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6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51" name="Google Shape;151;p25"/>
          <p:cNvGraphicFramePr/>
          <p:nvPr/>
        </p:nvGraphicFramePr>
        <p:xfrm>
          <a:off x="4439720" y="2531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{70B02496-5BA8-4478-A70F-001A337F26DF}</a:tableStyleId>
              </a:tblPr>
              <a:tblGrid>
                <a:gridCol w="2134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HINT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AA8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Students, remember….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52" name="Google Shape;152;p25"/>
          <p:cNvGraphicFramePr/>
          <p:nvPr/>
        </p:nvGraphicFramePr>
        <p:xfrm>
          <a:off x="6838650" y="3654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{70B02496-5BA8-4478-A70F-001A337F26DF}</a:tableStyleId>
              </a:tblPr>
              <a:tblGrid>
                <a:gridCol w="2142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EXTENSION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FA8D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FA8D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FA8D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FA8D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FA8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3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FA8D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FA8D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FA8D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FA8D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53" name="Google Shape;153;p25"/>
          <p:cNvGraphicFramePr/>
          <p:nvPr/>
        </p:nvGraphicFramePr>
        <p:xfrm>
          <a:off x="515688" y="3822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{70B02496-5BA8-4478-A70F-001A337F26DF}</a:tableStyleId>
              </a:tblPr>
              <a:tblGrid>
                <a:gridCol w="1366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GESTURE WITH ME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B53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2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>
                <a:solidFill>
                  <a:schemeClr val="lt1"/>
                </a:solidFill>
              </a:rPr>
              <a:t>We will use the Linnaean classification system to compare organisms.</a:t>
            </a:r>
            <a:endParaRPr/>
          </a:p>
        </p:txBody>
      </p:sp>
      <p:sp>
        <p:nvSpPr>
          <p:cNvPr id="295" name="Google Shape;295;p42"/>
          <p:cNvSpPr txBox="1">
            <a:spLocks noGrp="1"/>
          </p:cNvSpPr>
          <p:nvPr>
            <p:ph type="body" idx="2"/>
          </p:nvPr>
        </p:nvSpPr>
        <p:spPr>
          <a:xfrm>
            <a:off x="453850" y="690925"/>
            <a:ext cx="6173700" cy="253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highlight>
                  <a:srgbClr val="FFFFFF"/>
                </a:highlight>
              </a:rPr>
              <a:t>The more classification levels the organisms have in common the more closely related they are, and the more similar they will look.</a:t>
            </a:r>
            <a:endParaRPr sz="16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60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graphicFrame>
        <p:nvGraphicFramePr>
          <p:cNvPr id="296" name="Google Shape;296;p42"/>
          <p:cNvGraphicFramePr/>
          <p:nvPr>
            <p:extLst>
              <p:ext uri="{D42A27DB-BD31-4B8C-83A1-F6EECF244321}">
                <p14:modId xmlns:p14="http://schemas.microsoft.com/office/powerpoint/2010/main" val="2626867440"/>
              </p:ext>
            </p:extLst>
          </p:nvPr>
        </p:nvGraphicFramePr>
        <p:xfrm>
          <a:off x="6815247" y="242876"/>
          <a:ext cx="2142625" cy="1539180"/>
        </p:xfrm>
        <a:graphic>
          <a:graphicData uri="http://schemas.openxmlformats.org/drawingml/2006/table">
            <a:tbl>
              <a:tblPr>
                <a:noFill/>
                <a:tableStyleId>{70B02496-5BA8-4478-A70F-001A337F26DF}</a:tableStyleId>
              </a:tblPr>
              <a:tblGrid>
                <a:gridCol w="2142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9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 dirty="0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CHECK FOR UNDERSTANDING</a:t>
                      </a:r>
                      <a:endParaRPr sz="1100" b="1" dirty="0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03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dirty="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Which two organisms are more closely related?</a:t>
                      </a:r>
                      <a:endParaRPr sz="1100" dirty="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457200" lvl="0" indent="-298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Font typeface="Century Gothic"/>
                        <a:buAutoNum type="alphaUcPeriod"/>
                      </a:pPr>
                      <a:r>
                        <a:rPr lang="en-GB" sz="1100" dirty="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Lion &amp; Tiger</a:t>
                      </a:r>
                      <a:endParaRPr sz="1100" dirty="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457200" lvl="0" indent="-298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Font typeface="Century Gothic"/>
                        <a:buAutoNum type="alphaUcPeriod"/>
                      </a:pPr>
                      <a:r>
                        <a:rPr lang="en-GB" sz="1100" dirty="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Lion &amp; Cat</a:t>
                      </a:r>
                      <a:endParaRPr sz="1100" dirty="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457200" lvl="0" indent="-298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Font typeface="Century Gothic"/>
                        <a:buAutoNum type="alphaUcPeriod"/>
                      </a:pPr>
                      <a:r>
                        <a:rPr lang="en-GB" sz="1100" dirty="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Tiger &amp; Cat</a:t>
                      </a:r>
                      <a:endParaRPr sz="1100" dirty="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97" name="Google Shape;297;p42"/>
          <p:cNvGraphicFramePr/>
          <p:nvPr/>
        </p:nvGraphicFramePr>
        <p:xfrm>
          <a:off x="613800" y="1624700"/>
          <a:ext cx="5300850" cy="3239470"/>
        </p:xfrm>
        <a:graphic>
          <a:graphicData uri="http://schemas.openxmlformats.org/drawingml/2006/table">
            <a:tbl>
              <a:tblPr>
                <a:noFill/>
                <a:tableStyleId>{70B02496-5BA8-4478-A70F-001A337F26DF}</a:tableStyleId>
              </a:tblPr>
              <a:tblGrid>
                <a:gridCol w="1041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1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323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252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Example</a:t>
                      </a:r>
                      <a:endParaRPr b="1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Lion</a:t>
                      </a:r>
                      <a:endParaRPr b="1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Tiger</a:t>
                      </a:r>
                      <a:endParaRPr b="1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Cat</a:t>
                      </a:r>
                      <a:endParaRPr b="1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solidFill>
                            <a:schemeClr val="dk1"/>
                          </a:solidFill>
                          <a:highlight>
                            <a:schemeClr val="lt1"/>
                          </a:highlight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K</a:t>
                      </a:r>
                      <a:r>
                        <a:rPr lang="en-GB">
                          <a:solidFill>
                            <a:schemeClr val="dk1"/>
                          </a:solidFill>
                          <a:highlight>
                            <a:schemeClr val="lt1"/>
                          </a:highlight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ingdom</a:t>
                      </a:r>
                      <a:endParaRPr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Animalia</a:t>
                      </a:r>
                      <a:endParaRPr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Animalia</a:t>
                      </a:r>
                      <a:endParaRPr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Animalia</a:t>
                      </a:r>
                      <a:endParaRPr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solidFill>
                            <a:schemeClr val="dk1"/>
                          </a:solidFill>
                          <a:highlight>
                            <a:schemeClr val="lt1"/>
                          </a:highlight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P</a:t>
                      </a:r>
                      <a:r>
                        <a:rPr lang="en-GB">
                          <a:solidFill>
                            <a:schemeClr val="dk1"/>
                          </a:solidFill>
                          <a:highlight>
                            <a:schemeClr val="lt1"/>
                          </a:highlight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hylum</a:t>
                      </a:r>
                      <a:endParaRPr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Chordata</a:t>
                      </a:r>
                      <a:endParaRPr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Chordata</a:t>
                      </a:r>
                      <a:endParaRPr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Chordata</a:t>
                      </a:r>
                      <a:endParaRPr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solidFill>
                            <a:schemeClr val="dk1"/>
                          </a:solidFill>
                          <a:highlight>
                            <a:schemeClr val="lt1"/>
                          </a:highlight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</a:t>
                      </a:r>
                      <a:r>
                        <a:rPr lang="en-GB">
                          <a:solidFill>
                            <a:schemeClr val="dk1"/>
                          </a:solidFill>
                          <a:highlight>
                            <a:schemeClr val="lt1"/>
                          </a:highlight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lass</a:t>
                      </a:r>
                      <a:endParaRPr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Mammalia</a:t>
                      </a:r>
                      <a:endParaRPr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Mammalia</a:t>
                      </a:r>
                      <a:endParaRPr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Mammalia</a:t>
                      </a:r>
                      <a:endParaRPr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solidFill>
                            <a:schemeClr val="dk1"/>
                          </a:solidFill>
                          <a:highlight>
                            <a:schemeClr val="lt1"/>
                          </a:highlight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O</a:t>
                      </a:r>
                      <a:r>
                        <a:rPr lang="en-GB">
                          <a:solidFill>
                            <a:schemeClr val="dk1"/>
                          </a:solidFill>
                          <a:highlight>
                            <a:schemeClr val="lt1"/>
                          </a:highlight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rder</a:t>
                      </a:r>
                      <a:endParaRPr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Carnivora</a:t>
                      </a:r>
                      <a:endParaRPr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Carnivora</a:t>
                      </a:r>
                      <a:endParaRPr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Carnivora</a:t>
                      </a:r>
                      <a:endParaRPr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solidFill>
                            <a:schemeClr val="dk1"/>
                          </a:solidFill>
                          <a:highlight>
                            <a:schemeClr val="lt1"/>
                          </a:highlight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F</a:t>
                      </a:r>
                      <a:r>
                        <a:rPr lang="en-GB">
                          <a:solidFill>
                            <a:schemeClr val="dk1"/>
                          </a:solidFill>
                          <a:highlight>
                            <a:schemeClr val="lt1"/>
                          </a:highlight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amily</a:t>
                      </a:r>
                      <a:endParaRPr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Felidae</a:t>
                      </a:r>
                      <a:endParaRPr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Felidae</a:t>
                      </a:r>
                      <a:endParaRPr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Felidae</a:t>
                      </a:r>
                      <a:endParaRPr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solidFill>
                            <a:schemeClr val="dk1"/>
                          </a:solidFill>
                          <a:highlight>
                            <a:schemeClr val="lt1"/>
                          </a:highlight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G</a:t>
                      </a:r>
                      <a:r>
                        <a:rPr lang="en-GB">
                          <a:solidFill>
                            <a:schemeClr val="dk1"/>
                          </a:solidFill>
                          <a:highlight>
                            <a:schemeClr val="lt1"/>
                          </a:highlight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enus</a:t>
                      </a:r>
                      <a:endParaRPr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Panthera</a:t>
                      </a:r>
                      <a:endParaRPr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Panthera</a:t>
                      </a:r>
                      <a:endParaRPr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Felis</a:t>
                      </a:r>
                      <a:endParaRPr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solidFill>
                            <a:schemeClr val="dk1"/>
                          </a:solidFill>
                          <a:highlight>
                            <a:schemeClr val="lt1"/>
                          </a:highlight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S</a:t>
                      </a:r>
                      <a:r>
                        <a:rPr lang="en-GB">
                          <a:solidFill>
                            <a:schemeClr val="dk1"/>
                          </a:solidFill>
                          <a:highlight>
                            <a:schemeClr val="lt1"/>
                          </a:highlight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pecies</a:t>
                      </a:r>
                      <a:endParaRPr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i="1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Panthera leo</a:t>
                      </a:r>
                      <a:endParaRPr i="1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i="1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Panthera tigris</a:t>
                      </a:r>
                      <a:endParaRPr i="1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i="1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Felis catus</a:t>
                      </a:r>
                      <a:endParaRPr i="1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298" name="Google Shape;298;p42"/>
          <p:cNvPicPr preferRelativeResize="0"/>
          <p:nvPr/>
        </p:nvPicPr>
        <p:blipFill rotWithShape="1">
          <a:blip r:embed="rId3">
            <a:alphaModFix/>
          </a:blip>
          <a:srcRect t="8381" b="8389"/>
          <a:stretch/>
        </p:blipFill>
        <p:spPr>
          <a:xfrm>
            <a:off x="6910988" y="1948238"/>
            <a:ext cx="1951148" cy="1097523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99" name="Google Shape;299;p42"/>
          <p:cNvPicPr preferRelativeResize="0"/>
          <p:nvPr/>
        </p:nvPicPr>
        <p:blipFill rotWithShape="1">
          <a:blip r:embed="rId4">
            <a:alphaModFix/>
          </a:blip>
          <a:srcRect t="7813" b="7813"/>
          <a:stretch/>
        </p:blipFill>
        <p:spPr>
          <a:xfrm>
            <a:off x="6964525" y="3045750"/>
            <a:ext cx="1844078" cy="1037297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00" name="Google Shape;300;p42"/>
          <p:cNvPicPr preferRelativeResize="0"/>
          <p:nvPr/>
        </p:nvPicPr>
        <p:blipFill rotWithShape="1">
          <a:blip r:embed="rId5">
            <a:alphaModFix/>
          </a:blip>
          <a:srcRect t="7813" b="7813"/>
          <a:stretch/>
        </p:blipFill>
        <p:spPr>
          <a:xfrm>
            <a:off x="6964518" y="3993300"/>
            <a:ext cx="1844084" cy="1037299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3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>
                <a:solidFill>
                  <a:schemeClr val="lt1"/>
                </a:solidFill>
              </a:rPr>
              <a:t>We will use the Linnaean classification system to compare organisms.</a:t>
            </a:r>
            <a:endParaRPr/>
          </a:p>
        </p:txBody>
      </p:sp>
      <p:sp>
        <p:nvSpPr>
          <p:cNvPr id="306" name="Google Shape;306;p43"/>
          <p:cNvSpPr txBox="1">
            <a:spLocks noGrp="1"/>
          </p:cNvSpPr>
          <p:nvPr>
            <p:ph type="body" idx="2"/>
          </p:nvPr>
        </p:nvSpPr>
        <p:spPr>
          <a:xfrm>
            <a:off x="453850" y="690925"/>
            <a:ext cx="6361500" cy="253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highlight>
                  <a:srgbClr val="FFFFFF"/>
                </a:highlight>
              </a:rPr>
              <a:t>In 1866, Ernst Haeckel (a German biologist, philosopher, and physician) proposed adding a third kingdom </a:t>
            </a:r>
            <a:r>
              <a:rPr lang="en-GB" sz="1600" b="1">
                <a:solidFill>
                  <a:schemeClr val="dk1"/>
                </a:solidFill>
                <a:highlight>
                  <a:srgbClr val="FFFFFF"/>
                </a:highlight>
              </a:rPr>
              <a:t>Protists</a:t>
            </a:r>
            <a:r>
              <a:rPr lang="en-GB" sz="1600">
                <a:solidFill>
                  <a:schemeClr val="dk1"/>
                </a:solidFill>
                <a:highlight>
                  <a:srgbClr val="FFFFFF"/>
                </a:highlight>
              </a:rPr>
              <a:t>, for single celled organisms. </a:t>
            </a:r>
            <a:endParaRPr sz="16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highlight>
                  <a:srgbClr val="FFFFFF"/>
                </a:highlight>
              </a:rPr>
              <a:t>Haeckel later proposed adding a fourth kingdom, </a:t>
            </a:r>
            <a:r>
              <a:rPr lang="en-GB" sz="1600" b="1">
                <a:solidFill>
                  <a:schemeClr val="dk1"/>
                </a:solidFill>
                <a:highlight>
                  <a:srgbClr val="FFFFFF"/>
                </a:highlight>
              </a:rPr>
              <a:t>Monera</a:t>
            </a:r>
            <a:r>
              <a:rPr lang="en-GB" sz="1600">
                <a:solidFill>
                  <a:schemeClr val="dk1"/>
                </a:solidFill>
                <a:highlight>
                  <a:srgbClr val="FFFFFF"/>
                </a:highlight>
              </a:rPr>
              <a:t>, for single celled organisms whose cells lack nuclei, like bacteria.</a:t>
            </a:r>
            <a:endParaRPr sz="16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highlight>
                  <a:srgbClr val="FFFFFF"/>
                </a:highlight>
              </a:rPr>
              <a:t>Nearly 100 years later, in 1969, Robert Whittaker (an </a:t>
            </a:r>
            <a:r>
              <a:rPr lang="en-GB" sz="1600">
                <a:solidFill>
                  <a:schemeClr val="dk1"/>
                </a:solidFill>
                <a:highlight>
                  <a:schemeClr val="lt1"/>
                </a:highlight>
              </a:rPr>
              <a:t>American ecologist) </a:t>
            </a:r>
            <a:r>
              <a:rPr lang="en-GB" sz="1600">
                <a:solidFill>
                  <a:schemeClr val="dk1"/>
                </a:solidFill>
                <a:highlight>
                  <a:srgbClr val="FFFFFF"/>
                </a:highlight>
              </a:rPr>
              <a:t>proposed adding a fifth kingdom, </a:t>
            </a:r>
            <a:r>
              <a:rPr lang="en-GB" sz="1600" b="1">
                <a:solidFill>
                  <a:schemeClr val="dk1"/>
                </a:solidFill>
                <a:highlight>
                  <a:srgbClr val="FFFFFF"/>
                </a:highlight>
              </a:rPr>
              <a:t>Fungi.</a:t>
            </a:r>
            <a:endParaRPr sz="1600" b="1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60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graphicFrame>
        <p:nvGraphicFramePr>
          <p:cNvPr id="307" name="Google Shape;307;p43"/>
          <p:cNvGraphicFramePr/>
          <p:nvPr/>
        </p:nvGraphicFramePr>
        <p:xfrm>
          <a:off x="6815250" y="553850"/>
          <a:ext cx="2142625" cy="1321805"/>
        </p:xfrm>
        <a:graphic>
          <a:graphicData uri="http://schemas.openxmlformats.org/drawingml/2006/table">
            <a:tbl>
              <a:tblPr>
                <a:noFill/>
                <a:tableStyleId>{70B02496-5BA8-4478-A70F-001A337F26DF}</a:tableStyleId>
              </a:tblPr>
              <a:tblGrid>
                <a:gridCol w="2142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9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CHECK FOR UNDERSTANDING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03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How did the classification of organisms change between 1735 and 1969?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08" name="Google Shape;308;p43"/>
          <p:cNvPicPr preferRelativeResize="0"/>
          <p:nvPr/>
        </p:nvPicPr>
        <p:blipFill rotWithShape="1">
          <a:blip r:embed="rId3">
            <a:alphaModFix/>
          </a:blip>
          <a:srcRect b="42199"/>
          <a:stretch/>
        </p:blipFill>
        <p:spPr>
          <a:xfrm>
            <a:off x="708550" y="3076900"/>
            <a:ext cx="5074752" cy="1940300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43"/>
          <p:cNvSpPr txBox="1"/>
          <p:nvPr/>
        </p:nvSpPr>
        <p:spPr>
          <a:xfrm>
            <a:off x="3449900" y="4880050"/>
            <a:ext cx="313500" cy="1371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4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FFFFFF"/>
                </a:solidFill>
              </a:rPr>
              <a:t>We will explain why we classify organisms.</a:t>
            </a:r>
            <a:endParaRPr/>
          </a:p>
        </p:txBody>
      </p:sp>
      <p:sp>
        <p:nvSpPr>
          <p:cNvPr id="315" name="Google Shape;315;p44"/>
          <p:cNvSpPr txBox="1">
            <a:spLocks noGrp="1"/>
          </p:cNvSpPr>
          <p:nvPr>
            <p:ph type="body" idx="2"/>
          </p:nvPr>
        </p:nvSpPr>
        <p:spPr>
          <a:xfrm>
            <a:off x="453850" y="690925"/>
            <a:ext cx="6361500" cy="253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60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pic>
        <p:nvPicPr>
          <p:cNvPr id="316" name="Google Shape;316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825" y="690925"/>
            <a:ext cx="5715000" cy="428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45"/>
          <p:cNvSpPr/>
          <p:nvPr/>
        </p:nvSpPr>
        <p:spPr>
          <a:xfrm>
            <a:off x="552550" y="776825"/>
            <a:ext cx="6814800" cy="555600"/>
          </a:xfrm>
          <a:prstGeom prst="rect">
            <a:avLst/>
          </a:prstGeom>
          <a:noFill/>
          <a:ln w="2857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Century Gothic"/>
                <a:ea typeface="Century Gothic"/>
                <a:cs typeface="Century Gothic"/>
                <a:sym typeface="Century Gothic"/>
              </a:rPr>
              <a:t>Put the levels of classification into order using numbers 1 - 7.</a:t>
            </a: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aphicFrame>
        <p:nvGraphicFramePr>
          <p:cNvPr id="322" name="Google Shape;322;p45"/>
          <p:cNvGraphicFramePr/>
          <p:nvPr>
            <p:extLst>
              <p:ext uri="{D42A27DB-BD31-4B8C-83A1-F6EECF244321}">
                <p14:modId xmlns:p14="http://schemas.microsoft.com/office/powerpoint/2010/main" val="3576609207"/>
              </p:ext>
            </p:extLst>
          </p:nvPr>
        </p:nvGraphicFramePr>
        <p:xfrm>
          <a:off x="7607677" y="776825"/>
          <a:ext cx="1494675" cy="1706820"/>
        </p:xfrm>
        <a:graphic>
          <a:graphicData uri="http://schemas.openxmlformats.org/drawingml/2006/table">
            <a:tbl>
              <a:tblPr>
                <a:noFill/>
                <a:tableStyleId>{70B02496-5BA8-4478-A70F-001A337F26DF}</a:tableStyleId>
              </a:tblPr>
              <a:tblGrid>
                <a:gridCol w="1494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 dirty="0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HINT</a:t>
                      </a:r>
                      <a:endParaRPr sz="1100" b="1" dirty="0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AA8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 dirty="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K</a:t>
                      </a:r>
                      <a:r>
                        <a:rPr lang="en-GB" sz="1100" dirty="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ing        KINGDOM</a:t>
                      </a:r>
                      <a:endParaRPr sz="1100" dirty="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 dirty="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P</a:t>
                      </a:r>
                      <a:r>
                        <a:rPr lang="en-GB" sz="1100" dirty="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hillip      PHYLUM</a:t>
                      </a:r>
                      <a:endParaRPr sz="1100" dirty="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 dirty="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</a:t>
                      </a:r>
                      <a:r>
                        <a:rPr lang="en-GB" sz="1100" dirty="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ame     CLASS</a:t>
                      </a:r>
                      <a:endParaRPr sz="1100" dirty="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 dirty="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O</a:t>
                      </a:r>
                      <a:r>
                        <a:rPr lang="en-GB" sz="1100" dirty="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ver        ORDER</a:t>
                      </a:r>
                      <a:endParaRPr sz="1100" dirty="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 dirty="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F</a:t>
                      </a:r>
                      <a:r>
                        <a:rPr lang="en-GB" sz="1100" dirty="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or            FAMILY</a:t>
                      </a:r>
                      <a:endParaRPr sz="1100" dirty="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 dirty="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G</a:t>
                      </a:r>
                      <a:r>
                        <a:rPr lang="en-GB" sz="1100" dirty="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ood       GENUS</a:t>
                      </a:r>
                      <a:endParaRPr sz="1100" dirty="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 dirty="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Spaghetti</a:t>
                      </a:r>
                      <a:r>
                        <a:rPr lang="en-GB" sz="1100" dirty="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  SPECIES</a:t>
                      </a:r>
                      <a:endParaRPr sz="1100" dirty="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23" name="Google Shape;323;p45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/>
              <a:t>We will use the Linnaean classification system to compare organisms.</a:t>
            </a:r>
            <a:endParaRPr sz="1500"/>
          </a:p>
        </p:txBody>
      </p:sp>
      <p:graphicFrame>
        <p:nvGraphicFramePr>
          <p:cNvPr id="324" name="Google Shape;324;p45"/>
          <p:cNvGraphicFramePr/>
          <p:nvPr/>
        </p:nvGraphicFramePr>
        <p:xfrm>
          <a:off x="489825" y="1495200"/>
          <a:ext cx="6984975" cy="3383040"/>
        </p:xfrm>
        <a:graphic>
          <a:graphicData uri="http://schemas.openxmlformats.org/drawingml/2006/table">
            <a:tbl>
              <a:tblPr>
                <a:noFill/>
                <a:tableStyleId>{70B02496-5BA8-4478-A70F-001A337F26DF}</a:tableStyleId>
              </a:tblPr>
              <a:tblGrid>
                <a:gridCol w="9790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3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23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04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959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b="1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NUMBER</a:t>
                      </a:r>
                      <a:endParaRPr sz="1200" b="1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A: Lion</a:t>
                      </a:r>
                      <a:endParaRPr b="1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B: Tiger</a:t>
                      </a:r>
                      <a:endParaRPr b="1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C: Grizzly Bear</a:t>
                      </a:r>
                      <a:endParaRPr b="1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D: Wolf</a:t>
                      </a:r>
                      <a:endParaRPr b="1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1</a:t>
                      </a:r>
                      <a:endParaRPr b="1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i="1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S: Panthera leo</a:t>
                      </a:r>
                      <a:endParaRPr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K: Animalia</a:t>
                      </a:r>
                      <a:endParaRPr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O: Carnivora</a:t>
                      </a:r>
                      <a:endParaRPr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i="1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S: Canis lupis</a:t>
                      </a:r>
                      <a:endParaRPr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2</a:t>
                      </a:r>
                      <a:endParaRPr b="1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P: Chordata</a:t>
                      </a:r>
                      <a:endParaRPr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F: Felidae</a:t>
                      </a:r>
                      <a:endParaRPr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G: Ursus</a:t>
                      </a:r>
                      <a:endParaRPr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P: Chordata</a:t>
                      </a:r>
                      <a:endParaRPr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3</a:t>
                      </a:r>
                      <a:endParaRPr b="1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K: Animalia</a:t>
                      </a:r>
                      <a:endParaRPr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G: Panthera</a:t>
                      </a:r>
                      <a:endParaRPr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C: Mammalia</a:t>
                      </a:r>
                      <a:endParaRPr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K: Animalia</a:t>
                      </a:r>
                      <a:endParaRPr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4</a:t>
                      </a:r>
                      <a:endParaRPr b="1">
                        <a:solidFill>
                          <a:schemeClr val="dk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O: Carnivora</a:t>
                      </a:r>
                      <a:endParaRPr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O: Carnivora</a:t>
                      </a:r>
                      <a:endParaRPr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i="1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S: Ursus arctos</a:t>
                      </a:r>
                      <a:endParaRPr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F: Canidae</a:t>
                      </a:r>
                      <a:endParaRPr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5</a:t>
                      </a:r>
                      <a:endParaRPr b="1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C: Mammalia</a:t>
                      </a:r>
                      <a:endParaRPr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C: Mammalia</a:t>
                      </a:r>
                      <a:endParaRPr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F: Ursidae</a:t>
                      </a:r>
                      <a:endParaRPr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O: Carnivora</a:t>
                      </a:r>
                      <a:endParaRPr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6</a:t>
                      </a:r>
                      <a:endParaRPr b="1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G: Panthera</a:t>
                      </a:r>
                      <a:endParaRPr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P: Chordata</a:t>
                      </a:r>
                      <a:endParaRPr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K: Animalia</a:t>
                      </a:r>
                      <a:endParaRPr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G: Canis</a:t>
                      </a:r>
                      <a:endParaRPr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 i="1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7</a:t>
                      </a:r>
                      <a:endParaRPr b="1" i="1">
                        <a:solidFill>
                          <a:schemeClr val="dk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F: Felidae</a:t>
                      </a:r>
                      <a:endParaRPr i="1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i="1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S: Panthera tigris</a:t>
                      </a:r>
                      <a:endParaRPr i="1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P: Chordata</a:t>
                      </a:r>
                      <a:endParaRPr i="1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C: Mammalia</a:t>
                      </a:r>
                      <a:endParaRPr i="1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325" name="Google Shape;325;p45"/>
          <p:cNvGraphicFramePr/>
          <p:nvPr/>
        </p:nvGraphicFramePr>
        <p:xfrm>
          <a:off x="7761365" y="3102075"/>
          <a:ext cx="1187300" cy="1539180"/>
        </p:xfrm>
        <a:graphic>
          <a:graphicData uri="http://schemas.openxmlformats.org/drawingml/2006/table">
            <a:tbl>
              <a:tblPr>
                <a:noFill/>
                <a:tableStyleId>{70B02496-5BA8-4478-A70F-001A337F26DF}</a:tableStyleId>
              </a:tblPr>
              <a:tblGrid>
                <a:gridCol w="1187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0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TEACHER CUE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74EA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8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Do example A and possibly B with students.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A: 3, 2, 5, 4, 7, 6, 1.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7" name="Picture 2" descr="Image result for pencil">
            <a:extLst>
              <a:ext uri="{FF2B5EF4-FFF2-40B4-BE49-F238E27FC236}">
                <a16:creationId xmlns:a16="http://schemas.microsoft.com/office/drawing/2014/main" id="{088FA307-0DD5-4019-B4E5-8DBBC144B9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658"/>
          <a:stretch/>
        </p:blipFill>
        <p:spPr bwMode="auto">
          <a:xfrm>
            <a:off x="8401722" y="28263"/>
            <a:ext cx="742278" cy="620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46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/>
              <a:t>We will use the Linnaean classification system to compare organisms.</a:t>
            </a:r>
            <a:endParaRPr sz="1500"/>
          </a:p>
        </p:txBody>
      </p:sp>
      <p:sp>
        <p:nvSpPr>
          <p:cNvPr id="331" name="Google Shape;331;p46"/>
          <p:cNvSpPr txBox="1">
            <a:spLocks noGrp="1"/>
          </p:cNvSpPr>
          <p:nvPr>
            <p:ph type="body" idx="2"/>
          </p:nvPr>
        </p:nvSpPr>
        <p:spPr>
          <a:xfrm>
            <a:off x="552550" y="767450"/>
            <a:ext cx="6173700" cy="28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Scientists use the Linnaean classification system to sort organisms into different groups. This helps them to communicate clearly with other scientists around the world about:</a:t>
            </a:r>
            <a:endParaRPr sz="1600"/>
          </a:p>
          <a:p>
            <a:pPr marL="457200" lvl="0" indent="-330200" algn="l" rtl="0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discovering and naming new organisms.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identifying animals conservation status (</a:t>
            </a:r>
            <a:r>
              <a:rPr lang="en-GB" sz="1600" i="1"/>
              <a:t>e.g</a:t>
            </a:r>
            <a:r>
              <a:rPr lang="en-GB" sz="1600"/>
              <a:t>. not threatened, endangered). 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new information on different organisms (diet, breeding, habitat, behaviour, population, etc.).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identifying any changes in the habitat range of different organisms (often due to human impacts such as deforestation).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setting up conservation programs and other important tasks.</a:t>
            </a:r>
            <a:endParaRPr sz="16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 </a:t>
            </a:r>
            <a:endParaRPr/>
          </a:p>
        </p:txBody>
      </p:sp>
      <p:graphicFrame>
        <p:nvGraphicFramePr>
          <p:cNvPr id="332" name="Google Shape;332;p46"/>
          <p:cNvGraphicFramePr/>
          <p:nvPr/>
        </p:nvGraphicFramePr>
        <p:xfrm>
          <a:off x="6804025" y="723000"/>
          <a:ext cx="2142625" cy="1113480"/>
        </p:xfrm>
        <a:graphic>
          <a:graphicData uri="http://schemas.openxmlformats.org/drawingml/2006/table">
            <a:tbl>
              <a:tblPr>
                <a:noFill/>
                <a:tableStyleId>{70B02496-5BA8-4478-A70F-001A337F26DF}</a:tableStyleId>
              </a:tblPr>
              <a:tblGrid>
                <a:gridCol w="2142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012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CHECK FOR UNDERSTANDING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Why is classification important?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33" name="Google Shape;333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04025" y="1904650"/>
            <a:ext cx="2142624" cy="1118078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40072" y="3135800"/>
            <a:ext cx="1906585" cy="99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46"/>
          <p:cNvPicPr preferRelativeResize="0"/>
          <p:nvPr/>
        </p:nvPicPr>
        <p:blipFill rotWithShape="1">
          <a:blip r:embed="rId5">
            <a:alphaModFix/>
          </a:blip>
          <a:srcRect r="32134"/>
          <a:stretch/>
        </p:blipFill>
        <p:spPr>
          <a:xfrm>
            <a:off x="7328829" y="4132375"/>
            <a:ext cx="1433220" cy="8605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6" name="Google Shape;336;p46"/>
          <p:cNvCxnSpPr/>
          <p:nvPr/>
        </p:nvCxnSpPr>
        <p:spPr>
          <a:xfrm flipH="1">
            <a:off x="7389125" y="3838800"/>
            <a:ext cx="263400" cy="401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37" name="Google Shape;337;p46"/>
          <p:cNvCxnSpPr/>
          <p:nvPr/>
        </p:nvCxnSpPr>
        <p:spPr>
          <a:xfrm>
            <a:off x="7717100" y="3838800"/>
            <a:ext cx="449700" cy="514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38" name="Google Shape;338;p46"/>
          <p:cNvSpPr/>
          <p:nvPr/>
        </p:nvSpPr>
        <p:spPr>
          <a:xfrm>
            <a:off x="7602350" y="3700800"/>
            <a:ext cx="175500" cy="1380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p46"/>
          <p:cNvSpPr/>
          <p:nvPr/>
        </p:nvSpPr>
        <p:spPr>
          <a:xfrm>
            <a:off x="7328888" y="4064363"/>
            <a:ext cx="1433100" cy="9966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47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>
                <a:solidFill>
                  <a:schemeClr val="lt1"/>
                </a:solidFill>
              </a:rPr>
              <a:t>We will use the Linnaean classification system to compare organisms.</a:t>
            </a:r>
            <a:endParaRPr/>
          </a:p>
        </p:txBody>
      </p:sp>
      <p:sp>
        <p:nvSpPr>
          <p:cNvPr id="345" name="Google Shape;345;p47"/>
          <p:cNvSpPr txBox="1">
            <a:spLocks noGrp="1"/>
          </p:cNvSpPr>
          <p:nvPr>
            <p:ph type="body" idx="2"/>
          </p:nvPr>
        </p:nvSpPr>
        <p:spPr>
          <a:xfrm>
            <a:off x="423700" y="728115"/>
            <a:ext cx="6261600" cy="430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chemeClr val="dk1"/>
                </a:solidFill>
                <a:highlight>
                  <a:srgbClr val="FFFFFF"/>
                </a:highlight>
              </a:rPr>
              <a:t>Classification</a:t>
            </a:r>
            <a:r>
              <a:rPr lang="en-GB" sz="1600">
                <a:solidFill>
                  <a:schemeClr val="dk1"/>
                </a:solidFill>
                <a:highlight>
                  <a:srgbClr val="FFFFFF"/>
                </a:highlight>
              </a:rPr>
              <a:t> is a system of sorting organisms into groups based on observable features. </a:t>
            </a:r>
            <a:endParaRPr sz="16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chemeClr val="dk1"/>
                </a:solidFill>
                <a:highlight>
                  <a:srgbClr val="FFFFFF"/>
                </a:highlight>
              </a:rPr>
              <a:t>The Linnaean classification system has seven levels:</a:t>
            </a:r>
            <a:endParaRPr sz="16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chemeClr val="dk1"/>
                </a:solidFill>
                <a:highlight>
                  <a:srgbClr val="FFFFFF"/>
                </a:highlight>
              </a:rPr>
              <a:t>Kingdom</a:t>
            </a:r>
            <a:endParaRPr sz="16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chemeClr val="dk1"/>
                </a:solidFill>
                <a:highlight>
                  <a:srgbClr val="FFFFFF"/>
                </a:highlight>
              </a:rPr>
              <a:t>Phylum</a:t>
            </a:r>
            <a:endParaRPr sz="16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chemeClr val="dk1"/>
                </a:solidFill>
                <a:highlight>
                  <a:srgbClr val="FFFFFF"/>
                </a:highlight>
              </a:rPr>
              <a:t>Class</a:t>
            </a:r>
            <a:endParaRPr sz="16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chemeClr val="dk1"/>
                </a:solidFill>
                <a:highlight>
                  <a:srgbClr val="FFFFFF"/>
                </a:highlight>
              </a:rPr>
              <a:t>Order</a:t>
            </a:r>
            <a:endParaRPr sz="16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chemeClr val="dk1"/>
                </a:solidFill>
                <a:highlight>
                  <a:srgbClr val="FFFFFF"/>
                </a:highlight>
              </a:rPr>
              <a:t>Family</a:t>
            </a:r>
            <a:endParaRPr sz="16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chemeClr val="dk1"/>
                </a:solidFill>
                <a:highlight>
                  <a:srgbClr val="FFFFFF"/>
                </a:highlight>
              </a:rPr>
              <a:t>Genus</a:t>
            </a:r>
            <a:endParaRPr sz="16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highlight>
                  <a:srgbClr val="FFFFFF"/>
                </a:highlight>
              </a:rPr>
              <a:t>Species</a:t>
            </a:r>
            <a:endParaRPr sz="16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chemeClr val="dk1"/>
                </a:solidFill>
                <a:highlight>
                  <a:schemeClr val="lt1"/>
                </a:highlight>
              </a:rPr>
              <a:t>The more classification levels the organisms have in common the more closely related they are, and the more similar they will look.</a:t>
            </a:r>
            <a:endParaRPr sz="1400"/>
          </a:p>
        </p:txBody>
      </p:sp>
      <p:graphicFrame>
        <p:nvGraphicFramePr>
          <p:cNvPr id="346" name="Google Shape;346;p47"/>
          <p:cNvGraphicFramePr/>
          <p:nvPr/>
        </p:nvGraphicFramePr>
        <p:xfrm>
          <a:off x="6801638" y="834450"/>
          <a:ext cx="2191550" cy="1706820"/>
        </p:xfrm>
        <a:graphic>
          <a:graphicData uri="http://schemas.openxmlformats.org/drawingml/2006/table">
            <a:tbl>
              <a:tblPr>
                <a:noFill/>
                <a:tableStyleId>{70B02496-5BA8-4478-A70F-001A337F26DF}</a:tableStyleId>
              </a:tblPr>
              <a:tblGrid>
                <a:gridCol w="2191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CHECK FOR UNDERSTANDING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There are five kingdoms, Animals, Plants, Fungi, Protists and Monera (bacteria).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Would Animals and Monera (bateria) be closely related?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Explain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47" name="Google Shape;347;p47"/>
          <p:cNvPicPr preferRelativeResize="0"/>
          <p:nvPr/>
        </p:nvPicPr>
        <p:blipFill rotWithShape="1">
          <a:blip r:embed="rId3">
            <a:alphaModFix/>
          </a:blip>
          <a:srcRect t="7813" b="7813"/>
          <a:stretch/>
        </p:blipFill>
        <p:spPr>
          <a:xfrm>
            <a:off x="6831075" y="2701925"/>
            <a:ext cx="2132678" cy="1199623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48" name="Google Shape;348;p47"/>
          <p:cNvPicPr preferRelativeResize="0"/>
          <p:nvPr/>
        </p:nvPicPr>
        <p:blipFill rotWithShape="1">
          <a:blip r:embed="rId4">
            <a:alphaModFix/>
          </a:blip>
          <a:srcRect t="7813" b="7813"/>
          <a:stretch/>
        </p:blipFill>
        <p:spPr>
          <a:xfrm>
            <a:off x="6956950" y="3971800"/>
            <a:ext cx="1880925" cy="105802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49" name="Google Shape;349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75800" y="1963850"/>
            <a:ext cx="2494400" cy="209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17276" y="1804988"/>
            <a:ext cx="2511300" cy="201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48"/>
          <p:cNvSpPr/>
          <p:nvPr/>
        </p:nvSpPr>
        <p:spPr>
          <a:xfrm>
            <a:off x="613800" y="695475"/>
            <a:ext cx="8393100" cy="348000"/>
          </a:xfrm>
          <a:prstGeom prst="rect">
            <a:avLst/>
          </a:prstGeom>
          <a:noFill/>
          <a:ln w="2857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Century Gothic"/>
                <a:ea typeface="Century Gothic"/>
                <a:cs typeface="Century Gothic"/>
                <a:sym typeface="Century Gothic"/>
              </a:rPr>
              <a:t>Organise these organisms from most closely to least closely related to humans.</a:t>
            </a:r>
            <a:endParaRPr sz="16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56" name="Google Shape;356;p48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/>
              <a:t>We will use the Linnaean classification system to compare organisms.</a:t>
            </a:r>
            <a:endParaRPr sz="1500"/>
          </a:p>
        </p:txBody>
      </p:sp>
      <p:graphicFrame>
        <p:nvGraphicFramePr>
          <p:cNvPr id="357" name="Google Shape;357;p48"/>
          <p:cNvGraphicFramePr/>
          <p:nvPr/>
        </p:nvGraphicFramePr>
        <p:xfrm>
          <a:off x="613750" y="1124900"/>
          <a:ext cx="8393200" cy="3656220"/>
        </p:xfrm>
        <a:graphic>
          <a:graphicData uri="http://schemas.openxmlformats.org/drawingml/2006/table">
            <a:tbl>
              <a:tblPr>
                <a:noFill/>
                <a:tableStyleId>{70B02496-5BA8-4478-A70F-001A337F26DF}</a:tableStyleId>
              </a:tblPr>
              <a:tblGrid>
                <a:gridCol w="986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4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62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855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380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8163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Example</a:t>
                      </a:r>
                      <a:endParaRPr b="1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Human</a:t>
                      </a:r>
                      <a:endParaRPr b="1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Bottlenose Dolphin</a:t>
                      </a:r>
                      <a:endParaRPr b="1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Bobtail Lizard</a:t>
                      </a:r>
                      <a:endParaRPr b="1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Chimpanzee</a:t>
                      </a:r>
                      <a:endParaRPr b="1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Sponge</a:t>
                      </a:r>
                      <a:endParaRPr b="1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solidFill>
                            <a:schemeClr val="dk1"/>
                          </a:solidFill>
                          <a:highlight>
                            <a:schemeClr val="lt1"/>
                          </a:highlight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K</a:t>
                      </a:r>
                      <a:r>
                        <a:rPr lang="en-GB">
                          <a:solidFill>
                            <a:schemeClr val="dk1"/>
                          </a:solidFill>
                          <a:highlight>
                            <a:schemeClr val="lt1"/>
                          </a:highlight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ingdom</a:t>
                      </a:r>
                      <a:endParaRPr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Animalia</a:t>
                      </a:r>
                      <a:endParaRPr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Animalia</a:t>
                      </a:r>
                      <a:endParaRPr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Animalia</a:t>
                      </a:r>
                      <a:endParaRPr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Animalia</a:t>
                      </a:r>
                      <a:endParaRPr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Animalia</a:t>
                      </a:r>
                      <a:endParaRPr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solidFill>
                            <a:schemeClr val="dk1"/>
                          </a:solidFill>
                          <a:highlight>
                            <a:schemeClr val="lt1"/>
                          </a:highlight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P</a:t>
                      </a:r>
                      <a:r>
                        <a:rPr lang="en-GB">
                          <a:solidFill>
                            <a:schemeClr val="dk1"/>
                          </a:solidFill>
                          <a:highlight>
                            <a:schemeClr val="lt1"/>
                          </a:highlight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hylum</a:t>
                      </a:r>
                      <a:endParaRPr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Chordata</a:t>
                      </a:r>
                      <a:endParaRPr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Chordata</a:t>
                      </a:r>
                      <a:endParaRPr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Chordata</a:t>
                      </a:r>
                      <a:endParaRPr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Chordata</a:t>
                      </a:r>
                      <a:endParaRPr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Porifera</a:t>
                      </a:r>
                      <a:endParaRPr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solidFill>
                            <a:schemeClr val="dk1"/>
                          </a:solidFill>
                          <a:highlight>
                            <a:schemeClr val="lt1"/>
                          </a:highlight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</a:t>
                      </a:r>
                      <a:r>
                        <a:rPr lang="en-GB">
                          <a:solidFill>
                            <a:schemeClr val="dk1"/>
                          </a:solidFill>
                          <a:highlight>
                            <a:schemeClr val="lt1"/>
                          </a:highlight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lass</a:t>
                      </a:r>
                      <a:endParaRPr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Mammalia</a:t>
                      </a:r>
                      <a:endParaRPr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Mammalia</a:t>
                      </a:r>
                      <a:endParaRPr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Reptilia</a:t>
                      </a:r>
                      <a:endParaRPr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Mammalia</a:t>
                      </a:r>
                      <a:endParaRPr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Demospongiae</a:t>
                      </a:r>
                      <a:endParaRPr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solidFill>
                            <a:schemeClr val="dk1"/>
                          </a:solidFill>
                          <a:highlight>
                            <a:schemeClr val="lt1"/>
                          </a:highlight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O</a:t>
                      </a:r>
                      <a:r>
                        <a:rPr lang="en-GB">
                          <a:solidFill>
                            <a:schemeClr val="dk1"/>
                          </a:solidFill>
                          <a:highlight>
                            <a:schemeClr val="lt1"/>
                          </a:highlight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rder</a:t>
                      </a:r>
                      <a:endParaRPr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Primates</a:t>
                      </a:r>
                      <a:endParaRPr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Artiodactyla</a:t>
                      </a:r>
                      <a:endParaRPr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Squamata</a:t>
                      </a:r>
                      <a:endParaRPr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Primates</a:t>
                      </a:r>
                      <a:endParaRPr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Haplosclerida</a:t>
                      </a:r>
                      <a:endParaRPr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solidFill>
                            <a:schemeClr val="dk1"/>
                          </a:solidFill>
                          <a:highlight>
                            <a:schemeClr val="lt1"/>
                          </a:highlight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F</a:t>
                      </a:r>
                      <a:r>
                        <a:rPr lang="en-GB">
                          <a:solidFill>
                            <a:schemeClr val="dk1"/>
                          </a:solidFill>
                          <a:highlight>
                            <a:schemeClr val="lt1"/>
                          </a:highlight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amily</a:t>
                      </a:r>
                      <a:endParaRPr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Hominidae</a:t>
                      </a:r>
                      <a:endParaRPr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Delphinidae</a:t>
                      </a:r>
                      <a:endParaRPr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Scincidae</a:t>
                      </a:r>
                      <a:endParaRPr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Hominidae</a:t>
                      </a:r>
                      <a:endParaRPr>
                        <a:solidFill>
                          <a:schemeClr val="dk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Niphatidae</a:t>
                      </a:r>
                      <a:endParaRPr>
                        <a:solidFill>
                          <a:schemeClr val="dk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solidFill>
                            <a:schemeClr val="dk1"/>
                          </a:solidFill>
                          <a:highlight>
                            <a:schemeClr val="lt1"/>
                          </a:highlight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G</a:t>
                      </a:r>
                      <a:r>
                        <a:rPr lang="en-GB">
                          <a:solidFill>
                            <a:schemeClr val="dk1"/>
                          </a:solidFill>
                          <a:highlight>
                            <a:schemeClr val="lt1"/>
                          </a:highlight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enus</a:t>
                      </a:r>
                      <a:endParaRPr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Homo</a:t>
                      </a:r>
                      <a:endParaRPr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Tursiops</a:t>
                      </a:r>
                      <a:endParaRPr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Tiliqua</a:t>
                      </a:r>
                      <a:endParaRPr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Pan</a:t>
                      </a:r>
                      <a:endParaRPr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Amphimedon</a:t>
                      </a:r>
                      <a:endParaRPr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solidFill>
                            <a:schemeClr val="dk1"/>
                          </a:solidFill>
                          <a:highlight>
                            <a:schemeClr val="lt1"/>
                          </a:highlight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S</a:t>
                      </a:r>
                      <a:r>
                        <a:rPr lang="en-GB">
                          <a:solidFill>
                            <a:schemeClr val="dk1"/>
                          </a:solidFill>
                          <a:highlight>
                            <a:schemeClr val="lt1"/>
                          </a:highlight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pecies</a:t>
                      </a:r>
                      <a:endParaRPr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i="1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Homo sapiens</a:t>
                      </a:r>
                      <a:endParaRPr i="1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i="1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Tursiops osennae</a:t>
                      </a:r>
                      <a:endParaRPr i="1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i="1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Tiliqua rugosa</a:t>
                      </a:r>
                      <a:endParaRPr i="1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i="1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Pan troglodytes</a:t>
                      </a:r>
                      <a:endParaRPr i="1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i="1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Amphimedon queenslandica</a:t>
                      </a:r>
                      <a:endParaRPr i="1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5" name="Picture 2" descr="Image result for pencil">
            <a:extLst>
              <a:ext uri="{FF2B5EF4-FFF2-40B4-BE49-F238E27FC236}">
                <a16:creationId xmlns:a16="http://schemas.microsoft.com/office/drawing/2014/main" id="{BB51B0DE-8C2F-4A99-9345-16F5BF0B76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658"/>
          <a:stretch/>
        </p:blipFill>
        <p:spPr bwMode="auto">
          <a:xfrm>
            <a:off x="8401722" y="28263"/>
            <a:ext cx="742278" cy="620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49"/>
          <p:cNvSpPr txBox="1">
            <a:spLocks noGrp="1"/>
          </p:cNvSpPr>
          <p:nvPr>
            <p:ph type="title"/>
          </p:nvPr>
        </p:nvSpPr>
        <p:spPr>
          <a:xfrm>
            <a:off x="532075" y="477525"/>
            <a:ext cx="5061600" cy="183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3400"/>
              <a:t>We will use the Linnaean classification system to compare organisms.</a:t>
            </a:r>
            <a:endParaRPr sz="3400"/>
          </a:p>
        </p:txBody>
      </p:sp>
      <p:graphicFrame>
        <p:nvGraphicFramePr>
          <p:cNvPr id="363" name="Google Shape;363;p49"/>
          <p:cNvGraphicFramePr/>
          <p:nvPr/>
        </p:nvGraphicFramePr>
        <p:xfrm>
          <a:off x="6793300" y="4154275"/>
          <a:ext cx="2142625" cy="914330"/>
        </p:xfrm>
        <a:graphic>
          <a:graphicData uri="http://schemas.openxmlformats.org/drawingml/2006/table">
            <a:tbl>
              <a:tblPr>
                <a:noFill/>
                <a:tableStyleId>{70B02496-5BA8-4478-A70F-001A337F26DF}</a:tableStyleId>
              </a:tblPr>
              <a:tblGrid>
                <a:gridCol w="2142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CHECK FOR UNDERSTANDING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Check Success Criteria.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64" name="Google Shape;364;p49"/>
          <p:cNvSpPr txBox="1">
            <a:spLocks noGrp="1"/>
          </p:cNvSpPr>
          <p:nvPr>
            <p:ph type="body" idx="1"/>
          </p:nvPr>
        </p:nvSpPr>
        <p:spPr>
          <a:xfrm>
            <a:off x="497975" y="2892375"/>
            <a:ext cx="6288900" cy="201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We will consider how classification systems have changed over time.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We will describe the Linnaean classification system.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We will list the levels of the Linnaean classification system.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We will use examples of organisms to compare based on the Linnaean classification system.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6"/>
          <p:cNvSpPr txBox="1">
            <a:spLocks noGrp="1"/>
          </p:cNvSpPr>
          <p:nvPr>
            <p:ph type="body" idx="1"/>
          </p:nvPr>
        </p:nvSpPr>
        <p:spPr>
          <a:xfrm>
            <a:off x="371275" y="187375"/>
            <a:ext cx="8002200" cy="8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chemeClr val="dk1"/>
                </a:solidFill>
              </a:rPr>
              <a:t>Match the observable features to the vertebrates below.</a:t>
            </a:r>
            <a:endParaRPr sz="2200"/>
          </a:p>
        </p:txBody>
      </p:sp>
      <p:sp>
        <p:nvSpPr>
          <p:cNvPr id="159" name="Google Shape;159;p26"/>
          <p:cNvSpPr txBox="1"/>
          <p:nvPr/>
        </p:nvSpPr>
        <p:spPr>
          <a:xfrm>
            <a:off x="492775" y="1562463"/>
            <a:ext cx="3233100" cy="19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latin typeface="Century Gothic"/>
                <a:ea typeface="Century Gothic"/>
                <a:cs typeface="Century Gothic"/>
                <a:sym typeface="Century Gothic"/>
              </a:rPr>
              <a:t>Observable features</a:t>
            </a:r>
            <a:endParaRPr sz="1800" b="1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AutoNum type="arabicPeriod"/>
            </a:pPr>
            <a:r>
              <a:rPr lang="en-GB" sz="1800">
                <a:latin typeface="Century Gothic"/>
                <a:ea typeface="Century Gothic"/>
                <a:cs typeface="Century Gothic"/>
                <a:sym typeface="Century Gothic"/>
              </a:rPr>
              <a:t>Feathers &amp; beak</a:t>
            </a: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AutoNum type="arabicPeriod"/>
            </a:pPr>
            <a:r>
              <a:rPr lang="en-GB" sz="1800">
                <a:latin typeface="Century Gothic"/>
                <a:ea typeface="Century Gothic"/>
                <a:cs typeface="Century Gothic"/>
                <a:sym typeface="Century Gothic"/>
              </a:rPr>
              <a:t>Hair/fur </a:t>
            </a: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AutoNum type="arabicPeriod"/>
            </a:pPr>
            <a:r>
              <a:rPr lang="en-GB" sz="1800">
                <a:latin typeface="Century Gothic"/>
                <a:ea typeface="Century Gothic"/>
                <a:cs typeface="Century Gothic"/>
                <a:sym typeface="Century Gothic"/>
              </a:rPr>
              <a:t>Dry scales</a:t>
            </a: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AutoNum type="arabicPeriod"/>
            </a:pPr>
            <a:r>
              <a:rPr lang="en-GB" sz="1800">
                <a:latin typeface="Century Gothic"/>
                <a:ea typeface="Century Gothic"/>
                <a:cs typeface="Century Gothic"/>
                <a:sym typeface="Century Gothic"/>
              </a:rPr>
              <a:t>Wet skin</a:t>
            </a: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AutoNum type="arabicPeriod"/>
            </a:pPr>
            <a:r>
              <a:rPr lang="en-GB" sz="1800">
                <a:latin typeface="Century Gothic"/>
                <a:ea typeface="Century Gothic"/>
                <a:cs typeface="Century Gothic"/>
                <a:sym typeface="Century Gothic"/>
              </a:rPr>
              <a:t>Wet scales </a:t>
            </a: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0" name="Google Shape;160;p26"/>
          <p:cNvSpPr txBox="1"/>
          <p:nvPr/>
        </p:nvSpPr>
        <p:spPr>
          <a:xfrm>
            <a:off x="3726016" y="1126491"/>
            <a:ext cx="20616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entury Gothic"/>
                <a:ea typeface="Century Gothic"/>
                <a:cs typeface="Century Gothic"/>
                <a:sym typeface="Century Gothic"/>
              </a:rPr>
              <a:t>A: Clown Fish 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1" name="Google Shape;161;p26"/>
          <p:cNvSpPr txBox="1"/>
          <p:nvPr/>
        </p:nvSpPr>
        <p:spPr>
          <a:xfrm>
            <a:off x="3906865" y="2634658"/>
            <a:ext cx="18039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entury Gothic"/>
                <a:ea typeface="Century Gothic"/>
                <a:cs typeface="Century Gothic"/>
                <a:sym typeface="Century Gothic"/>
              </a:rPr>
              <a:t>B: Green Tree Frog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2" name="Google Shape;162;p26"/>
          <p:cNvSpPr txBox="1"/>
          <p:nvPr/>
        </p:nvSpPr>
        <p:spPr>
          <a:xfrm>
            <a:off x="5968446" y="1126491"/>
            <a:ext cx="20616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entury Gothic"/>
                <a:ea typeface="Century Gothic"/>
                <a:cs typeface="Century Gothic"/>
                <a:sym typeface="Century Gothic"/>
              </a:rPr>
              <a:t>D: Blue Tongue Lizard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3" name="Google Shape;163;p26"/>
          <p:cNvSpPr txBox="1"/>
          <p:nvPr/>
        </p:nvSpPr>
        <p:spPr>
          <a:xfrm>
            <a:off x="2049259" y="3636723"/>
            <a:ext cx="20616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entury Gothic"/>
                <a:ea typeface="Century Gothic"/>
                <a:cs typeface="Century Gothic"/>
                <a:sym typeface="Century Gothic"/>
              </a:rPr>
              <a:t>C: Quokka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4" name="Google Shape;164;p26"/>
          <p:cNvSpPr txBox="1"/>
          <p:nvPr/>
        </p:nvSpPr>
        <p:spPr>
          <a:xfrm>
            <a:off x="6322261" y="2569197"/>
            <a:ext cx="14433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entury Gothic"/>
                <a:ea typeface="Century Gothic"/>
                <a:cs typeface="Century Gothic"/>
                <a:sym typeface="Century Gothic"/>
              </a:rPr>
              <a:t>E: Pelican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65" name="Google Shape;165;p26"/>
          <p:cNvPicPr preferRelativeResize="0"/>
          <p:nvPr/>
        </p:nvPicPr>
        <p:blipFill rotWithShape="1">
          <a:blip r:embed="rId3">
            <a:alphaModFix/>
          </a:blip>
          <a:srcRect r="8617"/>
          <a:stretch/>
        </p:blipFill>
        <p:spPr>
          <a:xfrm>
            <a:off x="6251028" y="2927100"/>
            <a:ext cx="1514525" cy="15655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70425" y="1517826"/>
            <a:ext cx="1803900" cy="9065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88915" y="1437325"/>
            <a:ext cx="2109972" cy="1067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96262" y="2990688"/>
            <a:ext cx="1121126" cy="10675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085325" y="3548905"/>
            <a:ext cx="821550" cy="1445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7"/>
          <p:cNvSpPr txBox="1">
            <a:spLocks noGrp="1"/>
          </p:cNvSpPr>
          <p:nvPr>
            <p:ph type="body" idx="1"/>
          </p:nvPr>
        </p:nvSpPr>
        <p:spPr>
          <a:xfrm>
            <a:off x="499650" y="566200"/>
            <a:ext cx="8457300" cy="409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Repeat the opposite word/phrase.</a:t>
            </a:r>
            <a:endParaRPr sz="24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4800"/>
              <a:t>ORGANISM</a:t>
            </a:r>
            <a:endParaRPr sz="4800"/>
          </a:p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4800">
                <a:solidFill>
                  <a:srgbClr val="0B5394"/>
                </a:solidFill>
              </a:rPr>
              <a:t>LIVING THING</a:t>
            </a:r>
            <a:endParaRPr sz="4800">
              <a:solidFill>
                <a:srgbClr val="0B5394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8"/>
          <p:cNvSpPr txBox="1">
            <a:spLocks noGrp="1"/>
          </p:cNvSpPr>
          <p:nvPr>
            <p:ph type="body" idx="1"/>
          </p:nvPr>
        </p:nvSpPr>
        <p:spPr>
          <a:xfrm>
            <a:off x="499650" y="566200"/>
            <a:ext cx="8457300" cy="409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Repeat the opposite word/phrase.</a:t>
            </a:r>
            <a:endParaRPr sz="24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4800"/>
              <a:t>CLASSIFICATION</a:t>
            </a:r>
            <a:endParaRPr sz="4800"/>
          </a:p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4400">
                <a:solidFill>
                  <a:srgbClr val="0B5394"/>
                </a:solidFill>
              </a:rPr>
              <a:t>SORTING BY CHARACTERISTICS</a:t>
            </a:r>
            <a:endParaRPr sz="4400">
              <a:solidFill>
                <a:srgbClr val="0B5394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9"/>
          <p:cNvSpPr txBox="1">
            <a:spLocks noGrp="1"/>
          </p:cNvSpPr>
          <p:nvPr>
            <p:ph type="body" idx="1"/>
          </p:nvPr>
        </p:nvSpPr>
        <p:spPr>
          <a:xfrm>
            <a:off x="499650" y="566200"/>
            <a:ext cx="8457300" cy="409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Repeat the opposite word/phrase.</a:t>
            </a:r>
            <a:endParaRPr sz="24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4800"/>
              <a:t>OBSERVABLE FEATURE</a:t>
            </a:r>
            <a:endParaRPr sz="4800"/>
          </a:p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4800">
                <a:solidFill>
                  <a:srgbClr val="0B5394"/>
                </a:solidFill>
              </a:rPr>
              <a:t>FEATURE YOU CAN SEE</a:t>
            </a:r>
            <a:endParaRPr sz="4800">
              <a:solidFill>
                <a:srgbClr val="0B5394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0"/>
          <p:cNvSpPr txBox="1">
            <a:spLocks noGrp="1"/>
          </p:cNvSpPr>
          <p:nvPr>
            <p:ph type="body" idx="1"/>
          </p:nvPr>
        </p:nvSpPr>
        <p:spPr>
          <a:xfrm>
            <a:off x="499650" y="566200"/>
            <a:ext cx="8457300" cy="409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Repeat the opposite word/phrase.</a:t>
            </a:r>
            <a:endParaRPr sz="24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4800"/>
              <a:t>INVERTEBRATE</a:t>
            </a:r>
            <a:endParaRPr sz="4800"/>
          </a:p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4800">
                <a:solidFill>
                  <a:srgbClr val="0B5394"/>
                </a:solidFill>
              </a:rPr>
              <a:t>NO BACKBONE</a:t>
            </a:r>
            <a:endParaRPr sz="4800">
              <a:solidFill>
                <a:srgbClr val="0B5394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1"/>
          <p:cNvSpPr txBox="1">
            <a:spLocks noGrp="1"/>
          </p:cNvSpPr>
          <p:nvPr>
            <p:ph type="body" idx="1"/>
          </p:nvPr>
        </p:nvSpPr>
        <p:spPr>
          <a:xfrm>
            <a:off x="499650" y="566200"/>
            <a:ext cx="8457300" cy="409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Repeat the opposite word/phrase.</a:t>
            </a:r>
            <a:endParaRPr sz="24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4800"/>
              <a:t>VERTEBRATE</a:t>
            </a:r>
            <a:endParaRPr sz="4800"/>
          </a:p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4800">
                <a:solidFill>
                  <a:srgbClr val="0B5394"/>
                </a:solidFill>
              </a:rPr>
              <a:t>HAS A BACKBONE</a:t>
            </a:r>
            <a:endParaRPr sz="4800">
              <a:solidFill>
                <a:srgbClr val="0B5394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2"/>
          <p:cNvSpPr txBox="1">
            <a:spLocks noGrp="1"/>
          </p:cNvSpPr>
          <p:nvPr>
            <p:ph type="body" idx="1"/>
          </p:nvPr>
        </p:nvSpPr>
        <p:spPr>
          <a:xfrm>
            <a:off x="499650" y="566200"/>
            <a:ext cx="8457300" cy="409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Repeat the opposite word/phrase.</a:t>
            </a:r>
            <a:endParaRPr sz="24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4800"/>
              <a:t>EXOSKELETON</a:t>
            </a:r>
            <a:endParaRPr sz="4800"/>
          </a:p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4800">
                <a:solidFill>
                  <a:srgbClr val="0B5394"/>
                </a:solidFill>
              </a:rPr>
              <a:t>HARD BODY COVERING</a:t>
            </a:r>
            <a:endParaRPr sz="4800">
              <a:solidFill>
                <a:srgbClr val="0B5394"/>
              </a:solidFill>
            </a:endParaRPr>
          </a:p>
        </p:txBody>
      </p:sp>
      <p:pic>
        <p:nvPicPr>
          <p:cNvPr id="200" name="Google Shape;200;p32"/>
          <p:cNvPicPr preferRelativeResize="0"/>
          <p:nvPr/>
        </p:nvPicPr>
        <p:blipFill rotWithShape="1">
          <a:blip r:embed="rId3">
            <a:alphaModFix/>
          </a:blip>
          <a:srcRect t="8684" b="8684"/>
          <a:stretch/>
        </p:blipFill>
        <p:spPr>
          <a:xfrm>
            <a:off x="5837675" y="965975"/>
            <a:ext cx="2854703" cy="1605778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ASC EDI Template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8157990E5B9394AB60DC397E95032F9" ma:contentTypeVersion="17" ma:contentTypeDescription="Create a new document." ma:contentTypeScope="" ma:versionID="a80bebadbce44e7a05ce0f8ed1bf3577">
  <xsd:schema xmlns:xsd="http://www.w3.org/2001/XMLSchema" xmlns:xs="http://www.w3.org/2001/XMLSchema" xmlns:p="http://schemas.microsoft.com/office/2006/metadata/properties" xmlns:ns2="8f659357-f805-491c-ad0b-5621b2de6466" xmlns:ns3="d5c732d2-f217-444a-91d8-37c5714ca695" targetNamespace="http://schemas.microsoft.com/office/2006/metadata/properties" ma:root="true" ma:fieldsID="400fe0a1a6d11ddc4d41185554cf8274" ns2:_="" ns3:_="">
    <xsd:import namespace="8f659357-f805-491c-ad0b-5621b2de6466"/>
    <xsd:import namespace="d5c732d2-f217-444a-91d8-37c5714ca69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AutoTags" minOccurs="0"/>
                <xsd:element ref="ns2:MediaLengthInSecond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f659357-f805-491c-ad0b-5621b2de646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LengthInSeconds" ma:index="14" nillable="true" ma:displayName="Length (seconds)" ma:internalName="MediaLengthInSeconds" ma:readOnly="true">
      <xsd:simpleType>
        <xsd:restriction base="dms:Unknown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ea606fe5-00d0-49e1-aa33-d9ffd020910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5c732d2-f217-444a-91d8-37c5714ca695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787221a7-1fed-4694-a1ec-bb608177e353}" ma:internalName="TaxCatchAll" ma:showField="CatchAllData" ma:web="d5c732d2-f217-444a-91d8-37c5714ca69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d5c732d2-f217-444a-91d8-37c5714ca695" xsi:nil="true"/>
    <lcf76f155ced4ddcb4097134ff3c332f xmlns="8f659357-f805-491c-ad0b-5621b2de6466">
      <Terms xmlns="http://schemas.microsoft.com/office/infopath/2007/PartnerControls"/>
    </lcf76f155ced4ddcb4097134ff3c332f>
    <MediaLengthInSeconds xmlns="8f659357-f805-491c-ad0b-5621b2de6466" xsi:nil="true"/>
    <SharedWithUsers xmlns="d5c732d2-f217-444a-91d8-37c5714ca695">
      <UserInfo>
        <DisplayName/>
        <AccountId xsi:nil="true"/>
        <AccountType/>
      </UserInfo>
    </SharedWithUsers>
  </documentManagement>
</p:properties>
</file>

<file path=customXml/itemProps1.xml><?xml version="1.0" encoding="utf-8"?>
<ds:datastoreItem xmlns:ds="http://schemas.openxmlformats.org/officeDocument/2006/customXml" ds:itemID="{9C11D7F4-B5AE-43E6-8AE8-EE5A0C93AD2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AD4847F-8A99-4A8F-8673-DE08FC07CE6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f659357-f805-491c-ad0b-5621b2de6466"/>
    <ds:schemaRef ds:uri="d5c732d2-f217-444a-91d8-37c5714ca69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95E41A5-CB64-40C5-81A4-3E7BDD97D649}">
  <ds:schemaRefs>
    <ds:schemaRef ds:uri="http://schemas.microsoft.com/office/2006/metadata/properties"/>
    <ds:schemaRef ds:uri="http://schemas.microsoft.com/office/infopath/2007/PartnerControls"/>
    <ds:schemaRef ds:uri="d5c732d2-f217-444a-91d8-37c5714ca695"/>
    <ds:schemaRef ds:uri="8f659357-f805-491c-ad0b-5621b2de6466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126</TotalTime>
  <Words>1800</Words>
  <Application>Microsoft Office PowerPoint</Application>
  <PresentationFormat>On-screen Show (16:9)</PresentationFormat>
  <Paragraphs>419</Paragraphs>
  <Slides>27</Slides>
  <Notes>27</Notes>
  <HiddenSlides>3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Arial</vt:lpstr>
      <vt:lpstr>Impact</vt:lpstr>
      <vt:lpstr>Cabin</vt:lpstr>
      <vt:lpstr>Century Gothic</vt:lpstr>
      <vt:lpstr>ASC EDI Template</vt:lpstr>
      <vt:lpstr>Simple Light</vt:lpstr>
      <vt:lpstr>LINNAEAN CLASSIFICATION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We will use the Linnaean classification system to compare organisms.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We will use the Linnaean classification system to compare organisms.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LINNAEAN CLASSIFICATION</dc:title>
  <cp:lastModifiedBy>COOPER Sarina [Southern River College]</cp:lastModifiedBy>
  <cp:revision>3</cp:revision>
  <dcterms:modified xsi:type="dcterms:W3CDTF">2024-06-05T03:32:22Z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0x010100C8157990E5B9394AB60DC397E95032F9</vt:lpwstr>
  </property>
  <property fmtid="{D5CDD505-2E9C-101B-9397-08002B2CF9AE}" pid="3" name="Order">
    <vt:lpwstr>44400.0000000000</vt:lpwstr>
  </property>
  <property fmtid="{D5CDD505-2E9C-101B-9397-08002B2CF9AE}" pid="4" name="xd_ProgID">
    <vt:lpwstr/>
  </property>
  <property fmtid="{D5CDD505-2E9C-101B-9397-08002B2CF9AE}" pid="5" name="ComplianceAssetId">
    <vt:lpwstr/>
  </property>
  <property fmtid="{D5CDD505-2E9C-101B-9397-08002B2CF9AE}" pid="6" name="TemplateUrl">
    <vt:lpwstr/>
  </property>
  <property fmtid="{D5CDD505-2E9C-101B-9397-08002B2CF9AE}" pid="7" name="_ExtendedDescription">
    <vt:lpwstr/>
  </property>
  <property fmtid="{D5CDD505-2E9C-101B-9397-08002B2CF9AE}" pid="8" name="TriggerFlowInfo">
    <vt:lpwstr/>
  </property>
  <property fmtid="{D5CDD505-2E9C-101B-9397-08002B2CF9AE}" pid="9" name="xd_Signature">
    <vt:lpwstr/>
  </property>
</Properties>
</file>